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7"/>
  </p:notesMasterIdLst>
  <p:sldIdLst>
    <p:sldId id="301" r:id="rId2"/>
    <p:sldId id="472" r:id="rId3"/>
    <p:sldId id="372" r:id="rId4"/>
    <p:sldId id="509" r:id="rId5"/>
    <p:sldId id="510" r:id="rId6"/>
    <p:sldId id="511" r:id="rId7"/>
    <p:sldId id="539" r:id="rId8"/>
    <p:sldId id="540" r:id="rId9"/>
    <p:sldId id="542" r:id="rId10"/>
    <p:sldId id="553" r:id="rId11"/>
    <p:sldId id="505" r:id="rId12"/>
    <p:sldId id="506" r:id="rId13"/>
    <p:sldId id="507" r:id="rId14"/>
    <p:sldId id="527" r:id="rId15"/>
    <p:sldId id="528" r:id="rId16"/>
    <p:sldId id="555" r:id="rId17"/>
    <p:sldId id="495" r:id="rId18"/>
    <p:sldId id="497" r:id="rId19"/>
    <p:sldId id="498" r:id="rId20"/>
    <p:sldId id="554" r:id="rId21"/>
    <p:sldId id="543" r:id="rId22"/>
    <p:sldId id="546" r:id="rId23"/>
    <p:sldId id="547" r:id="rId24"/>
    <p:sldId id="548" r:id="rId25"/>
    <p:sldId id="557" r:id="rId26"/>
    <p:sldId id="534" r:id="rId27"/>
    <p:sldId id="550" r:id="rId28"/>
    <p:sldId id="551" r:id="rId29"/>
    <p:sldId id="552" r:id="rId30"/>
    <p:sldId id="459" r:id="rId31"/>
    <p:sldId id="309" r:id="rId32"/>
    <p:sldId id="556" r:id="rId33"/>
    <p:sldId id="558" r:id="rId34"/>
    <p:sldId id="559" r:id="rId35"/>
    <p:sldId id="56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2000" autoAdjust="0"/>
  </p:normalViewPr>
  <p:slideViewPr>
    <p:cSldViewPr>
      <p:cViewPr>
        <p:scale>
          <a:sx n="70" d="100"/>
          <a:sy n="70" d="100"/>
        </p:scale>
        <p:origin x="-828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6AAE-8B0B-4897-9354-794258711C2C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B734-11C7-4E6B-B43E-3E4EADC71D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78403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Ruthenium </a:t>
            </a:r>
            <a:r>
              <a:rPr lang="en-US" altLang="zh-CN" dirty="0" err="1" smtClean="0"/>
              <a:t>trichloride</a:t>
            </a:r>
            <a:r>
              <a:rPr lang="en-US" altLang="zh-CN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[ˈ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klɔ:raɪd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B734-11C7-4E6B-B43E-3E4EADC71D1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1BA4C6-0841-4291-B54C-6A32108C930C}" type="slidenum">
              <a:rPr lang="en-US" altLang="zh-CN" smtClean="0">
                <a:ea typeface="黑体" panose="02010609060101010101" pitchFamily="49" charset="-122"/>
              </a:rPr>
              <a:pPr>
                <a:spcBef>
                  <a:spcPct val="0"/>
                </a:spcBef>
              </a:pPr>
              <a:t>4</a:t>
            </a:fld>
            <a:endParaRPr lang="en-US" altLang="zh-CN" smtClean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428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48132" name="灯片编号占位符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40CEAE-A785-48AA-B047-438329B90D69}" type="slidenum">
              <a:rPr lang="en-US" altLang="zh-CN" sz="1200">
                <a:ea typeface="宋体" charset="-122"/>
              </a:rPr>
              <a:pPr algn="r"/>
              <a:t>5</a:t>
            </a:fld>
            <a:endParaRPr lang="en-US" altLang="zh-CN" sz="120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B734-11C7-4E6B-B43E-3E4EADC71D1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21588" cy="1752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xfrm>
            <a:off x="457201" y="6243638"/>
            <a:ext cx="2132013" cy="4556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3124201" y="6243638"/>
            <a:ext cx="2894013" cy="4556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6553201" y="6243638"/>
            <a:ext cx="2132013" cy="455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31A23-C147-4CE6-BCB5-063AF3EE0DB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="" xmlns:p14="http://schemas.microsoft.com/office/powerpoint/2010/main" val="31316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jpe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61.pn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oleObject" Target="../embeddings/oleObject3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35.bin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57554" y="3214686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Jian-Xin</a:t>
            </a:r>
            <a:r>
              <a:rPr lang="en-US" altLang="zh-CN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Li</a:t>
            </a:r>
            <a:endParaRPr lang="zh-CN" altLang="en-US" sz="32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57224" y="4429132"/>
            <a:ext cx="7623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Department of Physics, and National Laboratory of Solid State Microstructure, </a:t>
            </a:r>
            <a:r>
              <a:rPr kumimoji="1" lang="en-US" altLang="zh-CN" sz="2000" b="1" dirty="0">
                <a:solidFill>
                  <a:srgbClr val="000000"/>
                </a:solidFill>
                <a:latin typeface="Tahoma" pitchFamily="34" charset="0"/>
              </a:rPr>
              <a:t>Nanjing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Tahoma" pitchFamily="34" charset="0"/>
              </a:rPr>
              <a:t>University, China</a:t>
            </a:r>
            <a:endParaRPr kumimoji="1" lang="en-US" altLang="zh-CN" sz="2000" b="1" dirty="0">
              <a:solidFill>
                <a:srgbClr val="000000"/>
              </a:solidFill>
              <a:latin typeface="Tahoma" pitchFamily="34" charset="0"/>
            </a:endParaRPr>
          </a:p>
          <a:p>
            <a:pPr algn="ctr"/>
            <a:endParaRPr kumimoji="1" lang="en-US" altLang="zh-CN" sz="2000" b="1" dirty="0">
              <a:solidFill>
                <a:srgbClr val="000000"/>
              </a:solidFill>
              <a:latin typeface="Tahoma" pitchFamily="34" charset="0"/>
              <a:ea typeface="隶书" pitchFamily="49" charset="-122"/>
            </a:endParaRPr>
          </a:p>
        </p:txBody>
      </p:sp>
      <p:pic>
        <p:nvPicPr>
          <p:cNvPr id="6" name="Picture 5" descr="tit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383580" y="859208"/>
            <a:ext cx="84032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Baskerville Old Face" pitchFamily="18" charset="0"/>
              </a:rPr>
              <a:t>   </a:t>
            </a:r>
            <a:r>
              <a:rPr lang="en-US" sz="3200" b="1" dirty="0" smtClean="0">
                <a:latin typeface="Baskerville Old Face" pitchFamily="18" charset="0"/>
              </a:rPr>
              <a:t>Topological </a:t>
            </a:r>
            <a:r>
              <a:rPr lang="en-US" sz="3200" b="1" dirty="0" err="1" smtClean="0">
                <a:latin typeface="Baskerville Old Face" pitchFamily="18" charset="0"/>
              </a:rPr>
              <a:t>Magnonic</a:t>
            </a:r>
            <a:r>
              <a:rPr lang="en-US" sz="3200" b="1" dirty="0" smtClean="0">
                <a:latin typeface="Baskerville Old Face" pitchFamily="18" charset="0"/>
              </a:rPr>
              <a:t> </a:t>
            </a:r>
            <a:r>
              <a:rPr lang="en-US" sz="3200" b="1" dirty="0" smtClean="0">
                <a:latin typeface="Baskerville Old Face" pitchFamily="18" charset="0"/>
              </a:rPr>
              <a:t>Excitations in Correlated </a:t>
            </a:r>
            <a:endParaRPr lang="en-US" sz="3200" b="1" dirty="0" smtClean="0">
              <a:latin typeface="Baskerville Old Face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Baskerville Old Face" pitchFamily="18" charset="0"/>
              </a:rPr>
              <a:t> </a:t>
            </a:r>
            <a:r>
              <a:rPr lang="en-US" sz="3200" b="1" dirty="0" smtClean="0">
                <a:latin typeface="Baskerville Old Face" pitchFamily="18" charset="0"/>
              </a:rPr>
              <a:t>                          </a:t>
            </a:r>
            <a:r>
              <a:rPr lang="en-US" sz="3200" b="1" dirty="0" smtClean="0">
                <a:latin typeface="Baskerville Old Face" pitchFamily="18" charset="0"/>
              </a:rPr>
              <a:t>Electron </a:t>
            </a:r>
            <a:r>
              <a:rPr lang="en-US" sz="3200" b="1" dirty="0" smtClean="0">
                <a:latin typeface="Baskerville Old Face" pitchFamily="18" charset="0"/>
              </a:rPr>
              <a:t>Systems</a:t>
            </a:r>
            <a:endParaRPr lang="zh-CN" altLang="en-US" sz="3200" dirty="0" smtClean="0">
              <a:latin typeface="Baskerville Old Face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Baskerville Old Face" pitchFamily="18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4612" y="5214950"/>
            <a:ext cx="64293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  <a:p>
            <a:r>
              <a:rPr lang="en-US" sz="2000" b="1" dirty="0" smtClean="0">
                <a:latin typeface="华文仿宋" pitchFamily="2" charset="-122"/>
                <a:ea typeface="华文仿宋" pitchFamily="2" charset="-122"/>
              </a:rPr>
              <a:t>2019</a:t>
            </a:r>
            <a:r>
              <a:rPr lang="zh-CN" altLang="en-US" sz="2000" b="1" dirty="0" smtClean="0">
                <a:latin typeface="华文仿宋" pitchFamily="2" charset="-122"/>
                <a:ea typeface="华文仿宋" pitchFamily="2" charset="-122"/>
              </a:rPr>
              <a:t>年凝聚态物理前沿研讨会，</a:t>
            </a:r>
            <a:r>
              <a:rPr lang="en-US" altLang="zh-CN" sz="2000" b="1" dirty="0" smtClean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zh-CN" altLang="en-US" sz="2000" b="1" dirty="0" smtClean="0">
                <a:latin typeface="华文仿宋" pitchFamily="2" charset="-122"/>
                <a:ea typeface="华文仿宋" pitchFamily="2" charset="-122"/>
              </a:rPr>
              <a:t>青岛</a:t>
            </a:r>
            <a:r>
              <a:rPr lang="en-US" altLang="zh-CN" sz="2000" b="1" dirty="0" smtClean="0">
                <a:latin typeface="华文仿宋" pitchFamily="2" charset="-122"/>
                <a:ea typeface="华文仿宋" pitchFamily="2" charset="-122"/>
              </a:rPr>
              <a:t>2019.7.26-28</a:t>
            </a:r>
            <a:endParaRPr lang="zh-CN" altLang="en-US" sz="2000" b="1" dirty="0" smtClean="0">
              <a:latin typeface="华文仿宋" pitchFamily="2" charset="-122"/>
              <a:ea typeface="华文仿宋" pitchFamily="2" charset="-122"/>
            </a:endParaRPr>
          </a:p>
          <a:p>
            <a:endParaRPr lang="zh-CN" altLang="en-US" dirty="0">
              <a:latin typeface="方正舒体" pitchFamily="2" charset="-122"/>
              <a:ea typeface="方正舒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1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596" y="642918"/>
            <a:ext cx="842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Flat electron band (Metallic state)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Itinerant ferromagnetism (adding U)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5A097C8-1331-46D1-A721-D75DFB8E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2786058"/>
            <a:ext cx="3286148" cy="2364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0258" y="24288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Magnon</a:t>
            </a:r>
            <a:r>
              <a:rPr lang="en-US" altLang="zh-CN" dirty="0" smtClean="0"/>
              <a:t> energy band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785786" y="1214422"/>
            <a:ext cx="785818" cy="500066"/>
          </a:xfrm>
          <a:prstGeom prst="leftBrace">
            <a:avLst>
              <a:gd name="adj1" fmla="val 7463"/>
              <a:gd name="adj2" fmla="val 544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43042" y="1500174"/>
            <a:ext cx="7201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Excitations from FM ground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stateSpin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waves (topological trivial)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571604" y="1030602"/>
            <a:ext cx="7263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 gap between spin up and down bands  QAHE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topological state)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="" xmlns:a16="http://schemas.microsoft.com/office/drawing/2014/main" id="{04B67304-1265-4C61-97BD-5AAF6FF5BA01}"/>
              </a:ext>
            </a:extLst>
          </p:cNvPr>
          <p:cNvSpPr txBox="1"/>
          <p:nvPr/>
        </p:nvSpPr>
        <p:spPr>
          <a:xfrm>
            <a:off x="142844" y="870880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Y. </a:t>
            </a:r>
            <a:r>
              <a:rPr lang="en-US" altLang="zh-CN" sz="1400" b="1" dirty="0" err="1"/>
              <a:t>Onose</a:t>
            </a:r>
            <a:r>
              <a:rPr lang="en-US" altLang="zh-CN" sz="1400" b="1" dirty="0"/>
              <a:t>, T. </a:t>
            </a:r>
            <a:r>
              <a:rPr lang="en-US" altLang="zh-CN" sz="1400" b="1" dirty="0" err="1"/>
              <a:t>Ideue</a:t>
            </a:r>
            <a:r>
              <a:rPr lang="en-US" altLang="zh-CN" sz="1400" b="1" dirty="0"/>
              <a:t>, H. </a:t>
            </a:r>
            <a:r>
              <a:rPr lang="en-US" altLang="zh-CN" sz="1400" b="1" dirty="0" err="1"/>
              <a:t>Katsura</a:t>
            </a:r>
            <a:r>
              <a:rPr lang="en-US" altLang="zh-CN" sz="1400" b="1" dirty="0"/>
              <a:t>, Y. </a:t>
            </a:r>
            <a:r>
              <a:rPr lang="en-US" altLang="zh-CN" sz="1400" b="1" dirty="0" err="1"/>
              <a:t>Shiomi</a:t>
            </a:r>
            <a:r>
              <a:rPr lang="en-US" altLang="zh-CN" sz="1400" b="1" dirty="0"/>
              <a:t>, N. </a:t>
            </a:r>
            <a:r>
              <a:rPr lang="en-US" altLang="zh-CN" sz="1400" b="1" dirty="0" err="1"/>
              <a:t>Nagaosa</a:t>
            </a:r>
            <a:r>
              <a:rPr lang="en-US" altLang="zh-CN" sz="1400" b="1" dirty="0"/>
              <a:t>, and Y. </a:t>
            </a:r>
            <a:r>
              <a:rPr lang="en-US" altLang="zh-CN" sz="1400" b="1" dirty="0" err="1"/>
              <a:t>Tokura</a:t>
            </a:r>
            <a:r>
              <a:rPr lang="en-US" altLang="zh-CN" sz="1400" b="1" dirty="0"/>
              <a:t>, Science 329, 297 (2010)</a:t>
            </a:r>
            <a:endParaRPr lang="en-US" altLang="zh-CN" sz="1100" b="1" dirty="0"/>
          </a:p>
        </p:txBody>
      </p:sp>
      <p:grpSp>
        <p:nvGrpSpPr>
          <p:cNvPr id="2" name="组合 18">
            <a:extLst>
              <a:ext uri="{FF2B5EF4-FFF2-40B4-BE49-F238E27FC236}">
                <a16:creationId xmlns="" xmlns:a16="http://schemas.microsoft.com/office/drawing/2014/main" id="{42354132-03BB-4D23-A889-45AC2C2EC9A2}"/>
              </a:ext>
            </a:extLst>
          </p:cNvPr>
          <p:cNvGrpSpPr/>
          <p:nvPr/>
        </p:nvGrpSpPr>
        <p:grpSpPr>
          <a:xfrm>
            <a:off x="5715193" y="3857628"/>
            <a:ext cx="2643021" cy="2563571"/>
            <a:chOff x="6195745" y="3634146"/>
            <a:chExt cx="2643021" cy="2563571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50A8DC5A-122F-4AC6-BF0F-EE136B10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376" y="3634146"/>
              <a:ext cx="2400300" cy="217170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05CAA11E-5346-4CDE-9D08-095CB62AE67F}"/>
                </a:ext>
              </a:extLst>
            </p:cNvPr>
            <p:cNvSpPr txBox="1"/>
            <p:nvPr/>
          </p:nvSpPr>
          <p:spPr>
            <a:xfrm>
              <a:off x="6195745" y="5828385"/>
              <a:ext cx="2643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Flux induced by DM term</a:t>
              </a: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FCD2D3E-CAFE-401A-802D-C56AAFAA2046}"/>
              </a:ext>
            </a:extLst>
          </p:cNvPr>
          <p:cNvSpPr txBox="1"/>
          <p:nvPr/>
        </p:nvSpPr>
        <p:spPr>
          <a:xfrm>
            <a:off x="5643570" y="2791422"/>
            <a:ext cx="27860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DM interaction plays the role of the vector potential for magnons.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7356" y="313024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Topological </a:t>
            </a:r>
            <a:r>
              <a:rPr lang="en-US" altLang="zh-CN" sz="2800" dirty="0" err="1" smtClean="0">
                <a:latin typeface="Baskerville Old Face" pitchFamily="18" charset="0"/>
              </a:rPr>
              <a:t>magnons</a:t>
            </a:r>
            <a:r>
              <a:rPr lang="en-US" altLang="zh-CN" sz="2800" dirty="0" smtClean="0">
                <a:latin typeface="Baskerville Old Face" pitchFamily="18" charset="0"/>
              </a:rPr>
              <a:t> in spin systems</a:t>
            </a:r>
            <a:endParaRPr lang="zh-CN" altLang="en-US" sz="2800" dirty="0">
              <a:latin typeface="Baskerville Old Face" pitchFamily="18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04B67304-1265-4C61-97BD-5AAF6FF5BA01}"/>
              </a:ext>
            </a:extLst>
          </p:cNvPr>
          <p:cNvSpPr txBox="1"/>
          <p:nvPr/>
        </p:nvSpPr>
        <p:spPr>
          <a:xfrm>
            <a:off x="143000" y="1156632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L. Zhang, J. Ren, J.-S. Wang, and B. Li, Phys. Rev. B 87, 144101 (2013)</a:t>
            </a:r>
            <a:r>
              <a:rPr lang="en-US" altLang="zh-CN" sz="1100" b="1" dirty="0"/>
              <a:t> 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357290" y="1928802"/>
          <a:ext cx="5715040" cy="726913"/>
        </p:xfrm>
        <a:graphic>
          <a:graphicData uri="http://schemas.openxmlformats.org/presentationml/2006/ole">
            <p:oleObj spid="_x0000_s506882" name="Equation" r:id="rId4" imgW="2895480" imgH="368280" progId="Equation.3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14282" y="157161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 a ferromagnetism with local spins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3584660" y="1928802"/>
            <a:ext cx="1659920" cy="5715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286380" y="2571744"/>
            <a:ext cx="500066" cy="1428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322" name="Object 2"/>
          <p:cNvGraphicFramePr>
            <a:graphicFrameLocks noChangeAspect="1"/>
          </p:cNvGraphicFramePr>
          <p:nvPr/>
        </p:nvGraphicFramePr>
        <p:xfrm>
          <a:off x="714349" y="2818500"/>
          <a:ext cx="4000528" cy="778769"/>
        </p:xfrm>
        <a:graphic>
          <a:graphicData uri="http://schemas.openxmlformats.org/presentationml/2006/ole">
            <p:oleObj spid="_x0000_s506883" name="Equation" r:id="rId5" imgW="2222280" imgH="431640" progId="Equation.3">
              <p:embed/>
            </p:oleObj>
          </a:graphicData>
        </a:graphic>
      </p:graphicFrame>
      <p:graphicFrame>
        <p:nvGraphicFramePr>
          <p:cNvPr id="312324" name="Object 4"/>
          <p:cNvGraphicFramePr>
            <a:graphicFrameLocks noChangeAspect="1"/>
          </p:cNvGraphicFramePr>
          <p:nvPr/>
        </p:nvGraphicFramePr>
        <p:xfrm>
          <a:off x="1357290" y="3666174"/>
          <a:ext cx="2214578" cy="620082"/>
        </p:xfrm>
        <a:graphic>
          <a:graphicData uri="http://schemas.openxmlformats.org/presentationml/2006/ole">
            <p:oleObj spid="_x0000_s506884" name="Equation" r:id="rId6" imgW="1269720" imgH="355320" progId="Equation.3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1472" y="4429132"/>
            <a:ext cx="4065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Holstein-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Primakoff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transformation to 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bosonic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operators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00034" y="5325006"/>
          <a:ext cx="5357850" cy="475731"/>
        </p:xfrm>
        <a:graphic>
          <a:graphicData uri="http://schemas.openxmlformats.org/presentationml/2006/ole">
            <p:oleObj spid="_x0000_s506885" name="Equation" r:id="rId7" imgW="2869920" imgH="253800" progId="Equation.3">
              <p:embed/>
            </p:oleObj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5194B7D9-AF46-4DA1-9A9A-C315EFFD73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224"/>
          <a:stretch>
            <a:fillRect/>
          </a:stretch>
        </p:blipFill>
        <p:spPr>
          <a:xfrm>
            <a:off x="428596" y="2643182"/>
            <a:ext cx="4790597" cy="38289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75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BEF83F-CE50-4289-9357-6BA6EF5528BD}"/>
              </a:ext>
            </a:extLst>
          </p:cNvPr>
          <p:cNvSpPr txBox="1"/>
          <p:nvPr/>
        </p:nvSpPr>
        <p:spPr>
          <a:xfrm>
            <a:off x="329862" y="329870"/>
            <a:ext cx="857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Consequence--Inelastic Neutron Scattering </a:t>
            </a:r>
            <a:r>
              <a:rPr lang="en-US" altLang="zh-CN" sz="2800" dirty="0">
                <a:latin typeface="Baskerville Old Face" pitchFamily="18" charset="0"/>
              </a:rPr>
              <a:t>of Cu(1,3-bdc)</a:t>
            </a:r>
            <a:endParaRPr lang="zh-CN" altLang="en-US" sz="2800" dirty="0">
              <a:latin typeface="Baskerville Old Face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F6F521B-3B8F-4729-BDE8-9B5C494A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5" y="2398374"/>
            <a:ext cx="3960841" cy="4286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4942" y="3357562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(d) Theoretical result based</a:t>
            </a:r>
          </a:p>
          <a:p>
            <a:r>
              <a:rPr lang="en-US" altLang="zh-CN" dirty="0" smtClean="0"/>
              <a:t>on the nearest-neighbor </a:t>
            </a:r>
          </a:p>
          <a:p>
            <a:r>
              <a:rPr lang="en-US" altLang="zh-CN" dirty="0" err="1" smtClean="0"/>
              <a:t>ferromagnet</a:t>
            </a:r>
            <a:r>
              <a:rPr lang="en-US" altLang="zh-CN" dirty="0" smtClean="0"/>
              <a:t> with DM interaction</a:t>
            </a:r>
            <a:endParaRPr lang="zh-CN" altLang="en-US" dirty="0"/>
          </a:p>
        </p:txBody>
      </p:sp>
      <p:pic>
        <p:nvPicPr>
          <p:cNvPr id="525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8715404" cy="147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 b="65507"/>
          <a:stretch>
            <a:fillRect/>
          </a:stretch>
        </p:blipFill>
        <p:spPr bwMode="auto">
          <a:xfrm>
            <a:off x="304800" y="460375"/>
            <a:ext cx="8534400" cy="89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43248"/>
            <a:ext cx="2030661" cy="193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86058"/>
            <a:ext cx="1000137" cy="30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tit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3000364" y="2331356"/>
            <a:ext cx="3571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Nat </a:t>
            </a:r>
            <a:r>
              <a:rPr lang="en-US" altLang="zh-CN" sz="2000" dirty="0" err="1" smtClean="0"/>
              <a:t>Commun</a:t>
            </a:r>
            <a:r>
              <a:rPr lang="en-US" altLang="zh-CN" sz="2000" dirty="0" smtClean="0"/>
              <a:t>. 9, 2591 (2018) 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t="52198"/>
          <a:stretch>
            <a:fillRect/>
          </a:stretch>
        </p:blipFill>
        <p:spPr bwMode="auto">
          <a:xfrm>
            <a:off x="571472" y="1217074"/>
            <a:ext cx="8320118" cy="12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50791" y="4288834"/>
            <a:ext cx="6887812" cy="194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/>
          <a:srcRect r="7494" b="54120"/>
          <a:stretch>
            <a:fillRect/>
          </a:stretch>
        </p:blipFill>
        <p:spPr bwMode="auto">
          <a:xfrm>
            <a:off x="2139930" y="2786058"/>
            <a:ext cx="6972324" cy="163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43576" y="6274378"/>
            <a:ext cx="865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First example where Dirac and triply degenerate </a:t>
            </a:r>
            <a:r>
              <a:rPr lang="en-US" altLang="zh-CN" dirty="0" err="1" smtClean="0"/>
              <a:t>magnonic</a:t>
            </a:r>
            <a:r>
              <a:rPr lang="en-US" altLang="zh-CN" dirty="0" smtClean="0"/>
              <a:t> nodal excitations exist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2191854-9DCD-4008-A33A-F615A96ABD33}"/>
                  </a:ext>
                </a:extLst>
              </p:cNvPr>
              <p:cNvSpPr txBox="1"/>
              <p:nvPr/>
            </p:nvSpPr>
            <p:spPr>
              <a:xfrm>
                <a:off x="1113654" y="863202"/>
                <a:ext cx="7009419" cy="32008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/>
                  <a:t>Other theoretical proposals and experimental realizations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b="1" dirty="0"/>
                  <a:t>Weyl magnons in ferromagnetic and anti-ferromagnetic pyrochlores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altLang="zh-CN" sz="1600" dirty="0"/>
                  <a:t>F.-Y. Li, et al., Nat. Commun</a:t>
                </a:r>
                <a:r>
                  <a:rPr lang="en-US" altLang="zh-CN" sz="1600" b="1" dirty="0"/>
                  <a:t>. </a:t>
                </a:r>
                <a:r>
                  <a:rPr lang="en-US" altLang="zh-CN" sz="1600" dirty="0"/>
                  <a:t>7</a:t>
                </a:r>
                <a:r>
                  <a:rPr lang="en-US" altLang="zh-CN" sz="1600" b="1" dirty="0"/>
                  <a:t/>
                </a:r>
                <a:r>
                  <a:rPr lang="en-US" altLang="zh-CN" sz="1600" dirty="0"/>
                  <a:t>(2016)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nb-NO" altLang="zh-CN" sz="1600" dirty="0"/>
                  <a:t>A. Mook, J. Henk, and I. Mertig, Phys. Rev. Lett. 117, 157204 (2016)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altLang="zh-CN" sz="1600" dirty="0"/>
                  <a:t>Y. Su, X. S. Wang, and X. R. Wang, Phys. Rev. B 95, 224403 (2017) </a:t>
                </a:r>
                <a:endParaRPr lang="en-US" altLang="zh-CN" sz="1600" b="1" dirty="0"/>
              </a:p>
              <a:p>
                <a:pPr marL="342900" indent="-342900">
                  <a:buAutoNum type="arabicPeriod"/>
                </a:pPr>
                <a:r>
                  <a:rPr lang="en-US" altLang="zh-CN" b="1" dirty="0"/>
                  <a:t>Topological magnons in honeycomb ferromagnet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altLang="zh-CN" sz="1600" dirty="0"/>
                  <a:t>S. Owerre, J. Phys.: Condens. Matter </a:t>
                </a:r>
                <a:r>
                  <a:rPr lang="en-US" altLang="zh-CN" sz="1600" b="1" dirty="0"/>
                  <a:t>28</a:t>
                </a:r>
                <a:r>
                  <a:rPr lang="en-US" altLang="zh-CN" sz="1600" dirty="0"/>
                  <a:t>, 386001 (2016)</a:t>
                </a:r>
                <a:endParaRPr lang="en-US" altLang="zh-CN" sz="1600" b="1" dirty="0"/>
              </a:p>
              <a:p>
                <a:pPr marL="342900" indent="-342900">
                  <a:buAutoNum type="arabicPeriod"/>
                </a:pPr>
                <a:r>
                  <a:rPr lang="en-US" altLang="zh-CN" b="1" dirty="0"/>
                  <a:t>Dirac and nodal line magnons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𝐂</m:t>
                    </m:r>
                    <m:sSub>
                      <m:sSubPr>
                        <m:ctrlPr>
                          <a:rPr lang="en-US" altLang="zh-CN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𝐓𝐞</m:t>
                    </m:r>
                    <m:sSub>
                      <m:sSubPr>
                        <m:ctrlPr>
                          <a:rPr lang="en-US" altLang="zh-CN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it-IT" altLang="zh-CN" sz="1600" dirty="0"/>
                  <a:t>K. Li, C. Li, J. Hu, Y. Li, and C. Fang, arXiv:1703.08545 (2017)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altLang="zh-CN" sz="1600" dirty="0"/>
                  <a:t>W. Yao, et al., arXiv:1711.00632 (2017).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de-DE" altLang="zh-CN" sz="1600" dirty="0"/>
                  <a:t>S. Bao, et al., arXiv:1711.02960 (2017) </a:t>
                </a:r>
                <a:endParaRPr lang="en-US" altLang="zh-CN" sz="1600" dirty="0"/>
              </a:p>
              <a:p>
                <a:r>
                  <a:rPr lang="en-US" altLang="zh-CN" sz="1600" dirty="0"/>
                  <a:t>…</a:t>
                </a:r>
                <a:endParaRPr lang="de-DE" altLang="zh-CN" sz="16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="" xmlns:a16="http://schemas.microsoft.com/office/drawing/2014/main" id="{92191854-9DCD-4008-A33A-F615A96A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54" y="863202"/>
                <a:ext cx="7009419" cy="3200876"/>
              </a:xfrm>
              <a:prstGeom prst="rect">
                <a:avLst/>
              </a:prstGeom>
              <a:blipFill>
                <a:blip r:embed="rId2"/>
                <a:stretch>
                  <a:fillRect l="-694" t="-949" b="-1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8">
            <a:extLst>
              <a:ext uri="{FF2B5EF4-FFF2-40B4-BE49-F238E27FC236}">
                <a16:creationId xmlns="" xmlns:a16="http://schemas.microsoft.com/office/drawing/2014/main" id="{A62E7812-AA3E-49CA-B948-9E5F6AB650CB}"/>
              </a:ext>
            </a:extLst>
          </p:cNvPr>
          <p:cNvGrpSpPr/>
          <p:nvPr/>
        </p:nvGrpSpPr>
        <p:grpSpPr>
          <a:xfrm>
            <a:off x="1214413" y="4857760"/>
            <a:ext cx="2542224" cy="1107348"/>
            <a:chOff x="1317286" y="4510013"/>
            <a:chExt cx="2358069" cy="1107348"/>
          </a:xfrm>
        </p:grpSpPr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3EB7A187-7103-4A04-A371-BEAAF94A1F6E}"/>
                </a:ext>
              </a:extLst>
            </p:cNvPr>
            <p:cNvSpPr txBox="1"/>
            <p:nvPr/>
          </p:nvSpPr>
          <p:spPr>
            <a:xfrm>
              <a:off x="1317286" y="4510013"/>
              <a:ext cx="198789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Local spin model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5129FE45-F680-408A-9F30-82BFB67ED90B}"/>
                </a:ext>
              </a:extLst>
            </p:cNvPr>
            <p:cNvSpPr txBox="1"/>
            <p:nvPr/>
          </p:nvSpPr>
          <p:spPr>
            <a:xfrm>
              <a:off x="1487010" y="5248029"/>
              <a:ext cx="162461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Linear SWT</a:t>
              </a:r>
              <a:endParaRPr lang="zh-CN" altLang="en-US" dirty="0"/>
            </a:p>
          </p:txBody>
        </p:sp>
        <p:sp>
          <p:nvSpPr>
            <p:cNvPr id="7" name="右大括号 6">
              <a:extLst>
                <a:ext uri="{FF2B5EF4-FFF2-40B4-BE49-F238E27FC236}">
                  <a16:creationId xmlns="" xmlns:a16="http://schemas.microsoft.com/office/drawing/2014/main" id="{4C88A1E6-320B-4118-ABFF-69CC8F648FD2}"/>
                </a:ext>
              </a:extLst>
            </p:cNvPr>
            <p:cNvSpPr/>
            <p:nvPr/>
          </p:nvSpPr>
          <p:spPr>
            <a:xfrm>
              <a:off x="3400147" y="4630612"/>
              <a:ext cx="275208" cy="887767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11">
            <a:extLst>
              <a:ext uri="{FF2B5EF4-FFF2-40B4-BE49-F238E27FC236}">
                <a16:creationId xmlns="" xmlns:a16="http://schemas.microsoft.com/office/drawing/2014/main" id="{8E4A5955-2CB5-4091-8816-1E1ED9063069}"/>
              </a:ext>
            </a:extLst>
          </p:cNvPr>
          <p:cNvGrpSpPr/>
          <p:nvPr/>
        </p:nvGrpSpPr>
        <p:grpSpPr>
          <a:xfrm>
            <a:off x="4067696" y="4357694"/>
            <a:ext cx="3861890" cy="1857388"/>
            <a:chOff x="3963880" y="4296569"/>
            <a:chExt cx="3582140" cy="2009142"/>
          </a:xfrm>
        </p:grpSpPr>
        <p:sp>
          <p:nvSpPr>
            <p:cNvPr id="8" name="云形 7">
              <a:extLst>
                <a:ext uri="{FF2B5EF4-FFF2-40B4-BE49-F238E27FC236}">
                  <a16:creationId xmlns="" xmlns:a16="http://schemas.microsoft.com/office/drawing/2014/main" id="{6A9C9664-A09A-4BA3-B18F-1AAE41C899B7}"/>
                </a:ext>
              </a:extLst>
            </p:cNvPr>
            <p:cNvSpPr/>
            <p:nvPr/>
          </p:nvSpPr>
          <p:spPr>
            <a:xfrm>
              <a:off x="3963880" y="4296569"/>
              <a:ext cx="3582140" cy="2009142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EBDF4C74-F62D-435E-9B92-6DB9B027A8D6}"/>
                </a:ext>
              </a:extLst>
            </p:cNvPr>
            <p:cNvSpPr txBox="1"/>
            <p:nvPr/>
          </p:nvSpPr>
          <p:spPr>
            <a:xfrm>
              <a:off x="4365390" y="4653759"/>
              <a:ext cx="2467995" cy="1098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Can topological </a:t>
              </a:r>
              <a:r>
                <a:rPr lang="en-US" altLang="zh-CN" sz="2000" dirty="0" err="1"/>
                <a:t>magnons</a:t>
              </a:r>
              <a:r>
                <a:rPr lang="en-US" altLang="zh-CN" sz="2000" dirty="0"/>
                <a:t> </a:t>
              </a:r>
              <a:r>
                <a:rPr lang="en-US" altLang="zh-CN" sz="2000" dirty="0" smtClean="0"/>
                <a:t> emerge in </a:t>
              </a:r>
              <a:r>
                <a:rPr lang="en-US" altLang="zh-CN" sz="2000" dirty="0"/>
                <a:t>itinerant magnets?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6751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7224" y="2143116"/>
            <a:ext cx="7672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Baskerville Old Face" pitchFamily="18" charset="0"/>
              </a:rPr>
              <a:t>Topological </a:t>
            </a:r>
            <a:r>
              <a:rPr lang="en-US" altLang="zh-CN" sz="3200" dirty="0" err="1" smtClean="0">
                <a:latin typeface="Baskerville Old Face" pitchFamily="18" charset="0"/>
              </a:rPr>
              <a:t>Magnons</a:t>
            </a:r>
            <a:r>
              <a:rPr lang="en-US" altLang="zh-CN" sz="3200" b="1" dirty="0" smtClean="0"/>
              <a:t> </a:t>
            </a:r>
            <a:r>
              <a:rPr lang="en-US" altLang="zh-CN" sz="3200" dirty="0" smtClean="0">
                <a:latin typeface="Baskerville Old Face" pitchFamily="18" charset="0"/>
              </a:rPr>
              <a:t>in an One-dimensional </a:t>
            </a:r>
          </a:p>
          <a:p>
            <a:r>
              <a:rPr lang="en-US" altLang="zh-CN" sz="3200" dirty="0" smtClean="0">
                <a:latin typeface="Baskerville Old Face" pitchFamily="18" charset="0"/>
              </a:rPr>
              <a:t>         Itinerant Flat-Band </a:t>
            </a:r>
            <a:r>
              <a:rPr lang="en-US" altLang="zh-CN" sz="3200" dirty="0" err="1" smtClean="0">
                <a:latin typeface="Baskerville Old Face" pitchFamily="18" charset="0"/>
              </a:rPr>
              <a:t>Ferromagnet</a:t>
            </a:r>
            <a:r>
              <a:rPr lang="en-US" altLang="zh-CN" sz="3200" dirty="0" smtClean="0">
                <a:latin typeface="Baskerville Old Face" pitchFamily="18" charset="0"/>
              </a:rPr>
              <a:t> </a:t>
            </a:r>
            <a:endParaRPr lang="zh-CN" altLang="en-US" sz="3200" dirty="0">
              <a:latin typeface="Baskerville Old Fac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4243" y="3571876"/>
            <a:ext cx="663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X.F. Su, </a:t>
            </a:r>
            <a:r>
              <a:rPr lang="en-US" altLang="zh-CN" dirty="0" err="1" smtClean="0"/>
              <a:t>Z.L.Gu</a:t>
            </a:r>
            <a:r>
              <a:rPr lang="en-US" altLang="zh-CN" dirty="0" smtClean="0"/>
              <a:t>, Z.Y. Dong and J.X</a:t>
            </a:r>
            <a:r>
              <a:rPr lang="en-US" altLang="zh-CN" dirty="0" smtClean="0"/>
              <a:t>. Li</a:t>
            </a:r>
            <a:r>
              <a:rPr lang="en-US" altLang="zh-CN" dirty="0" smtClean="0"/>
              <a:t>, </a:t>
            </a:r>
            <a:r>
              <a:rPr lang="en-US" altLang="zh-CN" dirty="0" smtClean="0"/>
              <a:t>PRB </a:t>
            </a:r>
            <a:r>
              <a:rPr lang="en-US" altLang="zh-CN" dirty="0" smtClean="0"/>
              <a:t>97, 245111 (2018)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4DDB032-5A72-43EB-B70F-45AD580E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714620"/>
            <a:ext cx="3170004" cy="27146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86248" y="2969311"/>
            <a:ext cx="45005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Creation of a spin-1 excitation with a center-of-mass momentum q</a:t>
            </a:r>
          </a:p>
        </p:txBody>
      </p:sp>
      <p:sp>
        <p:nvSpPr>
          <p:cNvPr id="4" name="矩形 3"/>
          <p:cNvSpPr/>
          <p:nvPr/>
        </p:nvSpPr>
        <p:spPr>
          <a:xfrm>
            <a:off x="428596" y="1000108"/>
            <a:ext cx="5643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there is an appreciable gap between the upper and flat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bands, one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can project </a:t>
            </a:r>
            <a:r>
              <a:rPr lang="en-US" altLang="zh-CN" sz="2000" i="1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into the flat band</a:t>
            </a:r>
          </a:p>
        </p:txBody>
      </p:sp>
      <p:sp>
        <p:nvSpPr>
          <p:cNvPr id="6" name="矩形 5"/>
          <p:cNvSpPr/>
          <p:nvPr/>
        </p:nvSpPr>
        <p:spPr>
          <a:xfrm>
            <a:off x="571472" y="5413733"/>
            <a:ext cx="83582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This projection simplifies hugely the solution, because the Hilbert space is linear with respect to the system size –PED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We can carry out the investigations with a lattice sites up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1600 in a 1D system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1BDF39-A1D0-40C8-8F1D-BD36CDD33301}"/>
              </a:ext>
            </a:extLst>
          </p:cNvPr>
          <p:cNvSpPr txBox="1"/>
          <p:nvPr/>
        </p:nvSpPr>
        <p:spPr>
          <a:xfrm>
            <a:off x="1142976" y="357166"/>
            <a:ext cx="71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Projected exact </a:t>
            </a:r>
            <a:r>
              <a:rPr lang="en-US" altLang="zh-CN" sz="2800" dirty="0" err="1" smtClean="0">
                <a:latin typeface="Baskerville Old Face" pitchFamily="18" charset="0"/>
              </a:rPr>
              <a:t>diagonalization</a:t>
            </a:r>
            <a:r>
              <a:rPr lang="en-US" altLang="zh-CN" sz="2800" dirty="0" smtClean="0">
                <a:latin typeface="Baskerville Old Face" pitchFamily="18" charset="0"/>
              </a:rPr>
              <a:t> (PED) method</a:t>
            </a:r>
            <a:endParaRPr lang="en-US" altLang="zh-CN" sz="2800" dirty="0">
              <a:latin typeface="Baskerville Old Face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57686" y="37861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q is a good quantum number 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For a fixed q,           is a invariant subspace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763" name="Object 3" descr="image62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57884" y="4143380"/>
          <a:ext cx="527050" cy="339725"/>
        </p:xfrm>
        <a:graphic>
          <a:graphicData uri="http://schemas.openxmlformats.org/presentationml/2006/ole">
            <p:oleObj spid="_x0000_s585730" r:id="rId4" imgW="393480" imgH="253800" progId="Equation.3">
              <p:embed/>
            </p:oleObj>
          </a:graphicData>
        </a:graphic>
      </p:graphicFrame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0E0337E-760D-4EEC-85F2-CBFCBB8EB49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928670"/>
            <a:ext cx="2020154" cy="192113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8596" y="1720982"/>
            <a:ext cx="5643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The ground state of a half-filled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flat electron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band with Hubbard interactions is an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itinerant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ferromagnet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1BDF39-A1D0-40C8-8F1D-BD36CDD33301}"/>
              </a:ext>
            </a:extLst>
          </p:cNvPr>
          <p:cNvSpPr txBox="1"/>
          <p:nvPr/>
        </p:nvSpPr>
        <p:spPr>
          <a:xfrm>
            <a:off x="214282" y="357166"/>
            <a:ext cx="892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Baskerville Old Face" pitchFamily="18" charset="0"/>
              </a:rPr>
              <a:t>Topological magnons in </a:t>
            </a:r>
            <a:r>
              <a:rPr lang="en-US" altLang="zh-CN" sz="2800" dirty="0" smtClean="0">
                <a:latin typeface="Baskerville Old Face" pitchFamily="18" charset="0"/>
              </a:rPr>
              <a:t>1D itinerant </a:t>
            </a:r>
            <a:r>
              <a:rPr lang="en-US" altLang="zh-CN" sz="2800" dirty="0">
                <a:latin typeface="Baskerville Old Face" pitchFamily="18" charset="0"/>
              </a:rPr>
              <a:t>flat-band </a:t>
            </a:r>
            <a:r>
              <a:rPr lang="en-US" altLang="zh-CN" sz="2800" dirty="0" err="1" smtClean="0">
                <a:latin typeface="Baskerville Old Face" pitchFamily="18" charset="0"/>
              </a:rPr>
              <a:t>ferromagnets</a:t>
            </a:r>
            <a:endParaRPr lang="en-US" altLang="zh-CN" sz="2800" dirty="0">
              <a:latin typeface="Baskerville Old Face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0550FB7-9E4C-485F-9AD3-E3C714F0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2521974"/>
            <a:ext cx="3159249" cy="1192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D3F9F6F-0A59-4E06-8467-2FC98B5F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2590273"/>
            <a:ext cx="5429288" cy="13387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8596" y="1413205"/>
            <a:ext cx="8429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 1D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quarter filled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periodic Anderson model with impurities locating at the center of the bonds and hybridizing with their neighboring sites, together with a Hubbard repulsion for the conducting electrons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0E0337E-760D-4EEC-85F2-CBFCBB8EB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787" y="4204999"/>
            <a:ext cx="2714644" cy="2581587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45043" y="3845179"/>
          <a:ext cx="1214446" cy="318543"/>
        </p:xfrm>
        <a:graphic>
          <a:graphicData uri="http://schemas.openxmlformats.org/presentationml/2006/ole">
            <p:oleObj spid="_x0000_s500738" name="Equation" r:id="rId6" imgW="774360" imgH="203040" progId="Equation.3">
              <p:embed/>
            </p:oleObj>
          </a:graphicData>
        </a:graphic>
      </p:graphicFrame>
      <p:sp>
        <p:nvSpPr>
          <p:cNvPr id="12" name="右大括号 11"/>
          <p:cNvSpPr/>
          <p:nvPr/>
        </p:nvSpPr>
        <p:spPr>
          <a:xfrm>
            <a:off x="6673869" y="5848073"/>
            <a:ext cx="214314" cy="42862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6659" name="Object 3"/>
          <p:cNvGraphicFramePr>
            <a:graphicFrameLocks noChangeAspect="1"/>
          </p:cNvGraphicFramePr>
          <p:nvPr/>
        </p:nvGraphicFramePr>
        <p:xfrm>
          <a:off x="6888183" y="5848073"/>
          <a:ext cx="541337" cy="394234"/>
        </p:xfrm>
        <a:graphic>
          <a:graphicData uri="http://schemas.openxmlformats.org/presentationml/2006/ole">
            <p:oleObj spid="_x0000_s500739" name="Equation" r:id="rId7" imgW="279360" imgH="20304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71538" y="857232"/>
            <a:ext cx="663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X.F. Su, </a:t>
            </a:r>
            <a:r>
              <a:rPr lang="en-US" altLang="zh-CN" dirty="0" err="1" smtClean="0"/>
              <a:t>Z.L.Gu</a:t>
            </a:r>
            <a:r>
              <a:rPr lang="en-US" altLang="zh-CN" dirty="0" smtClean="0"/>
              <a:t>, Z.Y. Dong and J.X</a:t>
            </a:r>
            <a:r>
              <a:rPr lang="en-US" altLang="zh-CN" dirty="0" smtClean="0"/>
              <a:t>. Li</a:t>
            </a:r>
            <a:r>
              <a:rPr lang="en-US" altLang="zh-CN" dirty="0" smtClean="0"/>
              <a:t>, </a:t>
            </a:r>
            <a:r>
              <a:rPr lang="en-US" altLang="zh-CN" dirty="0" smtClean="0"/>
              <a:t>PRB </a:t>
            </a:r>
            <a:r>
              <a:rPr lang="en-US" altLang="zh-CN" dirty="0" smtClean="0"/>
              <a:t>97, 245111 (2018)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316019" y="5131063"/>
            <a:ext cx="2571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free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electron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band 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3" name="Picture 3"/>
          <p:cNvPicPr>
            <a:picLocks noChangeAspect="1" noChangeArrowheads="1"/>
          </p:cNvPicPr>
          <p:nvPr/>
        </p:nvPicPr>
        <p:blipFill>
          <a:blip r:embed="rId3"/>
          <a:srcRect r="63289"/>
          <a:stretch>
            <a:fillRect/>
          </a:stretch>
        </p:blipFill>
        <p:spPr bwMode="auto">
          <a:xfrm>
            <a:off x="857224" y="1071546"/>
            <a:ext cx="2214578" cy="317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85852" y="428604"/>
            <a:ext cx="657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Magnon</a:t>
            </a:r>
            <a:r>
              <a:rPr lang="en-US" altLang="zh-CN" sz="2000" dirty="0" smtClean="0"/>
              <a:t> band for three different Us=0.02t, 0.4t and 0.78t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7286676" y="1571612"/>
            <a:ext cx="18573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Red dots represent the exact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diagonalization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of a system with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Nq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= 8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 l="34828"/>
          <a:stretch>
            <a:fillRect/>
          </a:stretch>
        </p:blipFill>
        <p:spPr bwMode="auto">
          <a:xfrm>
            <a:off x="3428992" y="1149380"/>
            <a:ext cx="3931460" cy="317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右大括号 10"/>
          <p:cNvSpPr/>
          <p:nvPr/>
        </p:nvSpPr>
        <p:spPr>
          <a:xfrm>
            <a:off x="3000364" y="3071810"/>
            <a:ext cx="428628" cy="714380"/>
          </a:xfrm>
          <a:prstGeom prst="rightBrace">
            <a:avLst>
              <a:gd name="adj1" fmla="val 8333"/>
              <a:gd name="adj2" fmla="val 51910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71604" y="857232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Us=0.02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47836" y="85723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Us=0.4</a:t>
            </a:r>
            <a:endParaRPr lang="zh-CN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05224" y="857232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Us=0.78</a:t>
            </a:r>
            <a:endParaRPr lang="zh-CN" altLang="en-US" sz="2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5357826"/>
            <a:ext cx="3089232" cy="78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708518" y="4929217"/>
          <a:ext cx="2867025" cy="400050"/>
        </p:xfrm>
        <a:graphic>
          <a:graphicData uri="http://schemas.openxmlformats.org/presentationml/2006/ole">
            <p:oleObj spid="_x0000_s502786" name="Equation" r:id="rId5" imgW="1638000" imgH="228600" progId="Equation.3">
              <p:embed/>
            </p:oleObj>
          </a:graphicData>
        </a:graphic>
      </p:graphicFrame>
      <p:pic>
        <p:nvPicPr>
          <p:cNvPr id="50278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2786058"/>
            <a:ext cx="1000100" cy="114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8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24" y="4166310"/>
            <a:ext cx="3000396" cy="26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834695"/>
            <a:ext cx="4143404" cy="316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072198" y="160013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Baskerville Old Face" pitchFamily="18" charset="0"/>
              </a:rPr>
              <a:t>Phase diagram</a:t>
            </a:r>
            <a:endParaRPr lang="zh-CN" altLang="en-US" sz="2000" b="1" dirty="0">
              <a:latin typeface="Baskerville Old Face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43570" y="3571876"/>
            <a:ext cx="1643074" cy="700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rgbClr val="C00000"/>
                </a:solidFill>
              </a:rPr>
              <a:t>magnon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9454" y="2085972"/>
            <a:ext cx="1785950" cy="98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</a:rPr>
              <a:t>Topological </a:t>
            </a:r>
            <a:r>
              <a:rPr lang="en-US" altLang="zh-CN" sz="2000" dirty="0" err="1" smtClean="0">
                <a:solidFill>
                  <a:srgbClr val="C00000"/>
                </a:solidFill>
              </a:rPr>
              <a:t>magnon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32973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357298"/>
            <a:ext cx="4350359" cy="357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571480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Magnon</a:t>
            </a:r>
            <a:r>
              <a:rPr lang="en-US" altLang="zh-CN" dirty="0" smtClean="0"/>
              <a:t> spectrum with open </a:t>
            </a:r>
          </a:p>
          <a:p>
            <a:r>
              <a:rPr lang="en-US" altLang="zh-CN" dirty="0" smtClean="0"/>
              <a:t>boundary condition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72000" y="1000108"/>
            <a:ext cx="43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and Us play a cooperative role in the </a:t>
            </a:r>
          </a:p>
          <a:p>
            <a:r>
              <a:rPr lang="en-US" altLang="zh-CN" dirty="0" smtClean="0"/>
              <a:t>generation of topological </a:t>
            </a:r>
            <a:r>
              <a:rPr lang="en-US" altLang="zh-CN" dirty="0" err="1" smtClean="0"/>
              <a:t>magnons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43438" y="1000108"/>
          <a:ext cx="284164" cy="361663"/>
        </p:xfrm>
        <a:graphic>
          <a:graphicData uri="http://schemas.openxmlformats.org/presentationml/2006/ole">
            <p:oleObj spid="_x0000_s503810" name="Equation" r:id="rId5" imgW="139680" imgH="177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596" y="1285860"/>
            <a:ext cx="8501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cs typeface="Times New Roman" pitchFamily="18" charset="0"/>
              </a:rPr>
              <a:t>Acknowledgments:</a:t>
            </a:r>
            <a:endParaRPr lang="en-US" altLang="zh-CN" sz="2800" b="1" dirty="0" smtClean="0">
              <a:latin typeface="+mj-lt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Zhao-Long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Gu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Zhao-Yan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Dong,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Xiao-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Fei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Su</a:t>
            </a: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Shun-Li Yu 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5" descr="tit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714356"/>
            <a:ext cx="9142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Baskerville Old Face" pitchFamily="18" charset="0"/>
              </a:rPr>
              <a:t>Topological </a:t>
            </a:r>
            <a:r>
              <a:rPr lang="en-US" altLang="zh-CN" sz="3200" dirty="0" err="1" smtClean="0">
                <a:latin typeface="Baskerville Old Face" pitchFamily="18" charset="0"/>
              </a:rPr>
              <a:t>Magnons</a:t>
            </a:r>
            <a:r>
              <a:rPr lang="en-US" altLang="zh-CN" sz="3200" b="1" dirty="0" smtClean="0"/>
              <a:t> </a:t>
            </a:r>
            <a:r>
              <a:rPr lang="en-US" altLang="zh-CN" sz="3200" dirty="0" smtClean="0">
                <a:latin typeface="Baskerville Old Face" pitchFamily="18" charset="0"/>
              </a:rPr>
              <a:t>in </a:t>
            </a:r>
            <a:r>
              <a:rPr lang="en-US" altLang="zh-CN" sz="3200" dirty="0" smtClean="0">
                <a:latin typeface="Baskerville Old Face" pitchFamily="18" charset="0"/>
              </a:rPr>
              <a:t>the Haldane-Hubbard Model</a:t>
            </a:r>
            <a:r>
              <a:rPr lang="en-US" altLang="zh-CN" sz="3200" dirty="0" smtClean="0">
                <a:latin typeface="Baskerville Old Face" pitchFamily="18" charset="0"/>
              </a:rPr>
              <a:t> </a:t>
            </a:r>
            <a:endParaRPr lang="en-US" altLang="zh-CN" sz="3200" dirty="0" smtClean="0">
              <a:latin typeface="Baskerville Old Face" pitchFamily="18" charset="0"/>
            </a:endParaRPr>
          </a:p>
          <a:p>
            <a:r>
              <a:rPr lang="en-US" altLang="zh-CN" sz="3200" dirty="0" smtClean="0">
                <a:latin typeface="Baskerville Old Face" pitchFamily="18" charset="0"/>
              </a:rPr>
              <a:t>        </a:t>
            </a:r>
            <a:r>
              <a:rPr lang="en-US" altLang="zh-CN" sz="3200" dirty="0" smtClean="0">
                <a:latin typeface="Baskerville Old Face" pitchFamily="18" charset="0"/>
              </a:rPr>
              <a:t>            </a:t>
            </a:r>
            <a:r>
              <a:rPr lang="en-US" altLang="zh-CN" sz="3200" dirty="0" smtClean="0">
                <a:latin typeface="Baskerville Old Face" pitchFamily="18" charset="0"/>
              </a:rPr>
              <a:t>with a </a:t>
            </a:r>
            <a:r>
              <a:rPr lang="en-US" altLang="zh-CN" sz="3200" dirty="0" smtClean="0">
                <a:latin typeface="Baskerville Old Face" pitchFamily="18" charset="0"/>
              </a:rPr>
              <a:t>N</a:t>
            </a:r>
            <a:r>
              <a:rPr lang="en-US" altLang="zh-CN" sz="3200" dirty="0" smtClean="0">
                <a:latin typeface="Baskerville Old Face" pitchFamily="18" charset="0"/>
              </a:rPr>
              <a:t>early</a:t>
            </a:r>
            <a:r>
              <a:rPr lang="en-US" altLang="zh-CN" sz="3200" dirty="0" smtClean="0">
                <a:latin typeface="Baskerville Old Face" pitchFamily="18" charset="0"/>
              </a:rPr>
              <a:t> Flat-Band</a:t>
            </a:r>
            <a:endParaRPr lang="zh-CN" altLang="en-US" sz="3200" dirty="0">
              <a:latin typeface="Baskerville Old Fac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166" y="1928802"/>
            <a:ext cx="574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Z.L.Gu</a:t>
            </a:r>
            <a:r>
              <a:rPr lang="en-US" altLang="zh-CN" dirty="0" smtClean="0"/>
              <a:t>, Z.Y. </a:t>
            </a:r>
            <a:r>
              <a:rPr lang="en-US" altLang="zh-CN" dirty="0" smtClean="0"/>
              <a:t>Dong, </a:t>
            </a:r>
            <a:r>
              <a:rPr lang="en-US" altLang="zh-CN" dirty="0" err="1" smtClean="0"/>
              <a:t>S.L.Yu</a:t>
            </a:r>
            <a:r>
              <a:rPr lang="en-US" altLang="zh-CN" dirty="0" smtClean="0"/>
              <a:t> </a:t>
            </a:r>
            <a:r>
              <a:rPr lang="en-US" altLang="zh-CN" dirty="0" smtClean="0"/>
              <a:t>and </a:t>
            </a:r>
            <a:r>
              <a:rPr lang="en-US" altLang="zh-CN" dirty="0" err="1" smtClean="0"/>
              <a:t>J.X.Li</a:t>
            </a:r>
            <a:r>
              <a:rPr lang="en-US" altLang="zh-CN" dirty="0" smtClean="0"/>
              <a:t>, </a:t>
            </a:r>
            <a:r>
              <a:rPr lang="en-US" altLang="zh-CN" dirty="0" smtClean="0"/>
              <a:t> </a:t>
            </a:r>
            <a:r>
              <a:rPr lang="en-US" altLang="zh-CN" dirty="0" smtClean="0"/>
              <a:t>to be published</a:t>
            </a:r>
            <a:endParaRPr lang="zh-CN" altLang="en-US" dirty="0"/>
          </a:p>
        </p:txBody>
      </p:sp>
      <p:graphicFrame>
        <p:nvGraphicFramePr>
          <p:cNvPr id="586754" name="Object 2"/>
          <p:cNvGraphicFramePr>
            <a:graphicFrameLocks noChangeAspect="1"/>
          </p:cNvGraphicFramePr>
          <p:nvPr/>
        </p:nvGraphicFramePr>
        <p:xfrm>
          <a:off x="857224" y="2714620"/>
          <a:ext cx="7038975" cy="619125"/>
        </p:xfrm>
        <a:graphic>
          <a:graphicData uri="http://schemas.openxmlformats.org/presentationml/2006/ole">
            <p:oleObj spid="_x0000_s586754" name="Equation" r:id="rId3" imgW="4051080" imgH="355320" progId="Equation.3">
              <p:embed/>
            </p:oleObj>
          </a:graphicData>
        </a:graphic>
      </p:graphicFrame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2E3C54F-EC85-446A-97AE-87598392BBD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1736" y="3571876"/>
            <a:ext cx="3504743" cy="2470735"/>
          </a:xfrm>
          <a:prstGeom prst="rect">
            <a:avLst/>
          </a:prstGeom>
        </p:spPr>
      </p:pic>
      <p:graphicFrame>
        <p:nvGraphicFramePr>
          <p:cNvPr id="586755" name="Object 3"/>
          <p:cNvGraphicFramePr>
            <a:graphicFrameLocks noChangeAspect="1"/>
          </p:cNvGraphicFramePr>
          <p:nvPr/>
        </p:nvGraphicFramePr>
        <p:xfrm>
          <a:off x="6572264" y="4143380"/>
          <a:ext cx="1214438" cy="709613"/>
        </p:xfrm>
        <a:graphic>
          <a:graphicData uri="http://schemas.openxmlformats.org/presentationml/2006/ole">
            <p:oleObj spid="_x0000_s586755" name="Equation" r:id="rId5" imgW="672840" imgH="393480" progId="Equation.3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1BDF39-A1D0-40C8-8F1D-BD36CDD33301}"/>
              </a:ext>
            </a:extLst>
          </p:cNvPr>
          <p:cNvSpPr txBox="1"/>
          <p:nvPr/>
        </p:nvSpPr>
        <p:spPr>
          <a:xfrm>
            <a:off x="1357290" y="6072206"/>
            <a:ext cx="71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Projected exact </a:t>
            </a:r>
            <a:r>
              <a:rPr lang="en-US" altLang="zh-CN" sz="2800" dirty="0" err="1" smtClean="0">
                <a:latin typeface="Baskerville Old Face" pitchFamily="18" charset="0"/>
              </a:rPr>
              <a:t>diagonalization</a:t>
            </a:r>
            <a:r>
              <a:rPr lang="en-US" altLang="zh-CN" sz="2800" dirty="0" smtClean="0">
                <a:latin typeface="Baskerville Old Face" pitchFamily="18" charset="0"/>
              </a:rPr>
              <a:t> (PED) method</a:t>
            </a:r>
            <a:endParaRPr lang="en-US" altLang="zh-CN" sz="28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62" name="Picture 2"/>
          <p:cNvPicPr>
            <a:picLocks noChangeAspect="1" noChangeArrowheads="1"/>
          </p:cNvPicPr>
          <p:nvPr/>
        </p:nvPicPr>
        <p:blipFill>
          <a:blip r:embed="rId3"/>
          <a:srcRect l="29493" r="46258"/>
          <a:stretch>
            <a:fillRect/>
          </a:stretch>
        </p:blipFill>
        <p:spPr bwMode="auto">
          <a:xfrm>
            <a:off x="357158" y="4388188"/>
            <a:ext cx="2501365" cy="207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8563" name="Picture 3"/>
          <p:cNvPicPr>
            <a:picLocks noChangeAspect="1" noChangeArrowheads="1"/>
          </p:cNvPicPr>
          <p:nvPr/>
        </p:nvPicPr>
        <p:blipFill>
          <a:blip r:embed="rId4"/>
          <a:srcRect r="50704"/>
          <a:stretch>
            <a:fillRect/>
          </a:stretch>
        </p:blipFill>
        <p:spPr bwMode="auto">
          <a:xfrm>
            <a:off x="3286116" y="4401836"/>
            <a:ext cx="2314532" cy="201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428604"/>
            <a:ext cx="731001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S</a:t>
            </a:r>
            <a:r>
              <a:rPr lang="en-US" altLang="zh-CN" sz="2400" dirty="0" smtClean="0">
                <a:latin typeface="Baskerville Old Face" pitchFamily="18" charset="0"/>
              </a:rPr>
              <a:t>pin-1 excitation spectra from the itinerant ferromagnetic</a:t>
            </a:r>
          </a:p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g</a:t>
            </a:r>
            <a:r>
              <a:rPr lang="en-US" altLang="zh-CN" sz="2400" dirty="0" smtClean="0">
                <a:latin typeface="Baskerville Old Face" pitchFamily="18" charset="0"/>
              </a:rPr>
              <a:t>round state</a:t>
            </a:r>
            <a:r>
              <a:rPr lang="en-US" altLang="zh-CN" sz="2400" dirty="0" smtClean="0">
                <a:latin typeface="Baskerville Old Face" pitchFamily="18" charset="0"/>
              </a:rPr>
              <a:t> in the Haldane-Hubbard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in the flat-band limit</a:t>
            </a:r>
            <a:endParaRPr lang="zh-CN" altLang="en-US" sz="24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741908" y="1142984"/>
          <a:ext cx="1044274" cy="403470"/>
        </p:xfrm>
        <a:graphic>
          <a:graphicData uri="http://schemas.openxmlformats.org/presentationml/2006/ole">
            <p:oleObj spid="_x0000_s578564" name="Equation" r:id="rId5" imgW="558720" imgH="215640" progId="Equation.3">
              <p:embed/>
            </p:oleObj>
          </a:graphicData>
        </a:graphic>
      </p:graphicFrame>
      <p:graphicFrame>
        <p:nvGraphicFramePr>
          <p:cNvPr id="578565" name="Object 5"/>
          <p:cNvGraphicFramePr>
            <a:graphicFrameLocks noChangeAspect="1"/>
          </p:cNvGraphicFramePr>
          <p:nvPr/>
        </p:nvGraphicFramePr>
        <p:xfrm>
          <a:off x="839757" y="4025745"/>
          <a:ext cx="1446227" cy="373220"/>
        </p:xfrm>
        <a:graphic>
          <a:graphicData uri="http://schemas.openxmlformats.org/presentationml/2006/ole">
            <p:oleObj spid="_x0000_s578565" name="Equation" r:id="rId6" imgW="838080" imgH="215640" progId="Equation.3">
              <p:embed/>
            </p:oleObj>
          </a:graphicData>
        </a:graphic>
      </p:graphicFrame>
      <p:graphicFrame>
        <p:nvGraphicFramePr>
          <p:cNvPr id="578566" name="Object 6"/>
          <p:cNvGraphicFramePr>
            <a:graphicFrameLocks noChangeAspect="1"/>
          </p:cNvGraphicFramePr>
          <p:nvPr/>
        </p:nvGraphicFramePr>
        <p:xfrm>
          <a:off x="3670602" y="4006247"/>
          <a:ext cx="1544340" cy="392718"/>
        </p:xfrm>
        <a:graphic>
          <a:graphicData uri="http://schemas.openxmlformats.org/presentationml/2006/ole">
            <p:oleObj spid="_x0000_s578566" name="Equation" r:id="rId7" imgW="850680" imgH="215640" progId="Equation.3">
              <p:embed/>
            </p:oleObj>
          </a:graphicData>
        </a:graphic>
      </p:graphicFrame>
      <p:graphicFrame>
        <p:nvGraphicFramePr>
          <p:cNvPr id="578567" name="Object 7"/>
          <p:cNvGraphicFramePr>
            <a:graphicFrameLocks noChangeAspect="1"/>
          </p:cNvGraphicFramePr>
          <p:nvPr/>
        </p:nvGraphicFramePr>
        <p:xfrm>
          <a:off x="6395767" y="4040362"/>
          <a:ext cx="1676695" cy="361473"/>
        </p:xfrm>
        <a:graphic>
          <a:graphicData uri="http://schemas.openxmlformats.org/presentationml/2006/ole">
            <p:oleObj spid="_x0000_s578567" name="Equation" r:id="rId8" imgW="1002960" imgH="215640" progId="Equation.3">
              <p:embed/>
            </p:oleObj>
          </a:graphicData>
        </a:graphic>
      </p:graphicFrame>
      <p:pic>
        <p:nvPicPr>
          <p:cNvPr id="57856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52892" y="3643314"/>
            <a:ext cx="2580431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t="2820" r="69939" b="3446"/>
          <a:stretch>
            <a:fillRect/>
          </a:stretch>
        </p:blipFill>
        <p:spPr bwMode="auto">
          <a:xfrm>
            <a:off x="1314160" y="1585260"/>
            <a:ext cx="3276624" cy="205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 l="50516"/>
          <a:stretch>
            <a:fillRect/>
          </a:stretch>
        </p:blipFill>
        <p:spPr bwMode="auto">
          <a:xfrm>
            <a:off x="6155830" y="4379947"/>
            <a:ext cx="2345260" cy="203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椭圆 13"/>
          <p:cNvSpPr/>
          <p:nvPr/>
        </p:nvSpPr>
        <p:spPr>
          <a:xfrm>
            <a:off x="2794676" y="2563118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71868" y="2554492"/>
            <a:ext cx="214314" cy="21431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rot="10800000">
            <a:off x="1357290" y="2071678"/>
            <a:ext cx="1357322" cy="5715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171448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Dirac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magnon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0100" y="6429396"/>
            <a:ext cx="4883068" cy="387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Dirac </a:t>
            </a:r>
            <a:r>
              <a:rPr lang="en-US" altLang="zh-CN" sz="2400" dirty="0" err="1" smtClean="0">
                <a:latin typeface="Baskerville Old Face" pitchFamily="18" charset="0"/>
              </a:rPr>
              <a:t>magnon</a:t>
            </a:r>
            <a:r>
              <a:rPr lang="en-US" altLang="zh-CN" sz="2400" dirty="0" smtClean="0">
                <a:latin typeface="Baskerville Old Face" pitchFamily="18" charset="0"/>
              </a:rPr>
              <a:t> open a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trivial gap </a:t>
            </a:r>
            <a:r>
              <a:rPr lang="en-US" altLang="zh-CN" sz="2400" dirty="0" smtClean="0">
                <a:latin typeface="Baskerville Old Face" pitchFamily="18" charset="0"/>
              </a:rPr>
              <a:t>when </a:t>
            </a:r>
            <a:endParaRPr lang="zh-CN" altLang="en-US" sz="2400" dirty="0">
              <a:latin typeface="Baskerville Old Face" pitchFamily="18" charset="0"/>
            </a:endParaRPr>
          </a:p>
        </p:txBody>
      </p:sp>
      <p:graphicFrame>
        <p:nvGraphicFramePr>
          <p:cNvPr id="578569" name="Object 9"/>
          <p:cNvGraphicFramePr>
            <a:graphicFrameLocks noChangeAspect="1"/>
          </p:cNvGraphicFramePr>
          <p:nvPr/>
        </p:nvGraphicFramePr>
        <p:xfrm>
          <a:off x="5643570" y="6395704"/>
          <a:ext cx="1000132" cy="386979"/>
        </p:xfrm>
        <a:graphic>
          <a:graphicData uri="http://schemas.openxmlformats.org/presentationml/2006/ole">
            <p:oleObj spid="_x0000_s578569" name="Equation" r:id="rId10" imgW="558720" imgH="215640" progId="Equation.3">
              <p:embed/>
            </p:oleObj>
          </a:graphicData>
        </a:graphic>
      </p:graphicFrame>
      <p:pic>
        <p:nvPicPr>
          <p:cNvPr id="578570" name="Picture 10"/>
          <p:cNvPicPr>
            <a:picLocks noChangeAspect="1" noChangeArrowheads="1"/>
          </p:cNvPicPr>
          <p:nvPr/>
        </p:nvPicPr>
        <p:blipFill>
          <a:blip r:embed="rId11"/>
          <a:srcRect t="1245"/>
          <a:stretch>
            <a:fillRect/>
          </a:stretch>
        </p:blipFill>
        <p:spPr bwMode="auto">
          <a:xfrm>
            <a:off x="5000628" y="1785926"/>
            <a:ext cx="2928958" cy="194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184448" y="1200774"/>
            <a:ext cx="26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Baskerville Old Face" pitchFamily="18" charset="0"/>
                <a:cs typeface="Times New Roman" pitchFamily="18" charset="0"/>
              </a:rPr>
              <a:t>Tight-binding energy band</a:t>
            </a:r>
          </a:p>
          <a:p>
            <a:r>
              <a:rPr lang="en-US" altLang="zh-CN" dirty="0" smtClean="0">
                <a:latin typeface="Baskerville Old Face" pitchFamily="18" charset="0"/>
                <a:cs typeface="Times New Roman" pitchFamily="18" charset="0"/>
              </a:rPr>
              <a:t>for </a:t>
            </a:r>
            <a:r>
              <a:rPr lang="en-US" altLang="zh-CN" dirty="0" smtClean="0">
                <a:solidFill>
                  <a:srgbClr val="FF0000"/>
                </a:solidFill>
                <a:latin typeface="Baskerville Old Face" pitchFamily="18" charset="0"/>
                <a:cs typeface="Times New Roman" pitchFamily="18" charset="0"/>
              </a:rPr>
              <a:t>electrons </a:t>
            </a:r>
            <a:endParaRPr lang="zh-CN" altLang="en-US" dirty="0">
              <a:solidFill>
                <a:srgbClr val="FF0000"/>
              </a:solidFill>
              <a:latin typeface="Baskerville Old Face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7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0" grpId="0"/>
      <p:bldP spid="24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428604"/>
            <a:ext cx="7661072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S</a:t>
            </a:r>
            <a:r>
              <a:rPr lang="en-US" altLang="zh-CN" sz="2400" dirty="0" smtClean="0">
                <a:latin typeface="Baskerville Old Face" pitchFamily="18" charset="0"/>
              </a:rPr>
              <a:t>pin-1 excitation spectra for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a nearly flat-band with dispersion</a:t>
            </a:r>
            <a:endParaRPr lang="zh-CN" altLang="en-US" sz="24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pic>
        <p:nvPicPr>
          <p:cNvPr id="579586" name="Picture 2"/>
          <p:cNvPicPr>
            <a:picLocks noChangeAspect="1" noChangeArrowheads="1"/>
          </p:cNvPicPr>
          <p:nvPr/>
        </p:nvPicPr>
        <p:blipFill>
          <a:blip r:embed="rId3"/>
          <a:srcRect r="60504"/>
          <a:stretch>
            <a:fillRect/>
          </a:stretch>
        </p:blipFill>
        <p:spPr bwMode="auto">
          <a:xfrm>
            <a:off x="500034" y="1142984"/>
            <a:ext cx="3357554" cy="250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38947" t="3577" b="11384"/>
          <a:stretch>
            <a:fillRect/>
          </a:stretch>
        </p:blipFill>
        <p:spPr bwMode="auto">
          <a:xfrm>
            <a:off x="1714480" y="4572008"/>
            <a:ext cx="4714908" cy="193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79587" name="Object 3"/>
          <p:cNvGraphicFramePr>
            <a:graphicFrameLocks noChangeAspect="1"/>
          </p:cNvGraphicFramePr>
          <p:nvPr/>
        </p:nvGraphicFramePr>
        <p:xfrm>
          <a:off x="1956091" y="837986"/>
          <a:ext cx="1044273" cy="404059"/>
        </p:xfrm>
        <a:graphic>
          <a:graphicData uri="http://schemas.openxmlformats.org/presentationml/2006/ole">
            <p:oleObj spid="_x0000_s580610" name="Equation" r:id="rId4" imgW="558720" imgH="21564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14810" y="1285860"/>
            <a:ext cx="3294492" cy="387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It</a:t>
            </a:r>
            <a:r>
              <a:rPr lang="en-US" altLang="zh-CN" sz="2400" dirty="0" smtClean="0">
                <a:latin typeface="Baskerville Old Face" pitchFamily="18" charset="0"/>
              </a:rPr>
              <a:t> opens a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topological gap</a:t>
            </a:r>
            <a:endParaRPr lang="zh-CN" altLang="en-US" sz="2400" dirty="0"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1846" y="2459362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C=+1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3756094"/>
            <a:ext cx="871540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0" dirty="0" smtClean="0">
                <a:latin typeface="Baskerville Old Face" pitchFamily="18" charset="0"/>
              </a:rPr>
              <a:t>A</a:t>
            </a:r>
            <a:r>
              <a:rPr lang="en-US" altLang="zh-CN" sz="2000" dirty="0" smtClean="0">
                <a:latin typeface="Baskerville Old Face" pitchFamily="18" charset="0"/>
              </a:rPr>
              <a:t> topological phase transition occurs associated with the gap closing and reopening</a:t>
            </a:r>
            <a:endParaRPr lang="zh-CN" altLang="en-US" sz="2000" dirty="0">
              <a:latin typeface="Baskerville Old Face" pitchFamily="18" charset="0"/>
            </a:endParaRPr>
          </a:p>
        </p:txBody>
      </p:sp>
      <p:graphicFrame>
        <p:nvGraphicFramePr>
          <p:cNvPr id="579588" name="Object 4"/>
          <p:cNvGraphicFramePr>
            <a:graphicFrameLocks noChangeAspect="1"/>
          </p:cNvGraphicFramePr>
          <p:nvPr/>
        </p:nvGraphicFramePr>
        <p:xfrm>
          <a:off x="2218348" y="4151998"/>
          <a:ext cx="1554186" cy="400578"/>
        </p:xfrm>
        <a:graphic>
          <a:graphicData uri="http://schemas.openxmlformats.org/presentationml/2006/ole">
            <p:oleObj spid="_x0000_s580611" name="Equation" r:id="rId5" imgW="838080" imgH="215640" progId="Equation.3">
              <p:embed/>
            </p:oleObj>
          </a:graphicData>
        </a:graphic>
      </p:graphicFrame>
      <p:graphicFrame>
        <p:nvGraphicFramePr>
          <p:cNvPr id="579589" name="Object 5"/>
          <p:cNvGraphicFramePr>
            <a:graphicFrameLocks noChangeAspect="1"/>
          </p:cNvGraphicFramePr>
          <p:nvPr/>
        </p:nvGraphicFramePr>
        <p:xfrm>
          <a:off x="4384983" y="4142319"/>
          <a:ext cx="1571636" cy="399192"/>
        </p:xfrm>
        <a:graphic>
          <a:graphicData uri="http://schemas.openxmlformats.org/presentationml/2006/ole">
            <p:oleObj spid="_x0000_s580612" name="Equation" r:id="rId6" imgW="850680" imgH="21564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69600" y="587652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C=0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7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428604"/>
            <a:ext cx="7661072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S</a:t>
            </a:r>
            <a:r>
              <a:rPr lang="en-US" altLang="zh-CN" sz="2400" dirty="0" smtClean="0">
                <a:latin typeface="Baskerville Old Face" pitchFamily="18" charset="0"/>
              </a:rPr>
              <a:t>pin-1 excitation spectra for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a nearly flat-band with dispersion</a:t>
            </a:r>
            <a:endParaRPr lang="zh-CN" altLang="en-US" sz="24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4" y="4643446"/>
            <a:ext cx="871540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The imbalance will eventually</a:t>
            </a:r>
            <a:r>
              <a:rPr lang="en-US" altLang="zh-CN" sz="2400" dirty="0" smtClean="0">
                <a:latin typeface="Baskerville Old Face" pitchFamily="18" charset="0"/>
              </a:rPr>
              <a:t> </a:t>
            </a:r>
            <a:r>
              <a:rPr lang="en-US" altLang="zh-CN" sz="2400" dirty="0" err="1" smtClean="0">
                <a:latin typeface="Baskerville Old Face" pitchFamily="18" charset="0"/>
              </a:rPr>
              <a:t>destabilizate</a:t>
            </a:r>
            <a:r>
              <a:rPr lang="en-US" altLang="zh-CN" sz="2400" dirty="0" smtClean="0">
                <a:latin typeface="Baskerville Old Face" pitchFamily="18" charset="0"/>
              </a:rPr>
              <a:t> the ferromagnetic ground state via the softening of a </a:t>
            </a:r>
            <a:r>
              <a:rPr lang="en-US" altLang="zh-CN" sz="2400" dirty="0" err="1" smtClean="0">
                <a:latin typeface="Baskerville Old Face" pitchFamily="18" charset="0"/>
              </a:rPr>
              <a:t>roton</a:t>
            </a:r>
            <a:r>
              <a:rPr lang="en-US" altLang="zh-CN" sz="2400" dirty="0" smtClean="0">
                <a:latin typeface="Baskerville Old Face" pitchFamily="18" charset="0"/>
              </a:rPr>
              <a:t>-like mode</a:t>
            </a:r>
            <a:endParaRPr lang="en-US" altLang="zh-CN" sz="2400" dirty="0" smtClean="0">
              <a:latin typeface="Baskerville Old Face" pitchFamily="18" charset="0"/>
            </a:endParaRPr>
          </a:p>
          <a:p>
            <a:pPr>
              <a:lnSpc>
                <a:spcPts val="2300"/>
              </a:lnSpc>
            </a:pPr>
            <a:endParaRPr lang="zh-CN" altLang="en-US" sz="2000" dirty="0">
              <a:latin typeface="Baskerville Old Face" pitchFamily="18" charset="0"/>
            </a:endParaRPr>
          </a:p>
        </p:txBody>
      </p:sp>
      <p:pic>
        <p:nvPicPr>
          <p:cNvPr id="5816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3629" y="1643050"/>
            <a:ext cx="2809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81638" name="Object 6"/>
          <p:cNvGraphicFramePr>
            <a:graphicFrameLocks noChangeAspect="1"/>
          </p:cNvGraphicFramePr>
          <p:nvPr/>
        </p:nvGraphicFramePr>
        <p:xfrm>
          <a:off x="2762257" y="1214422"/>
          <a:ext cx="1890712" cy="407988"/>
        </p:xfrm>
        <a:graphic>
          <a:graphicData uri="http://schemas.openxmlformats.org/presentationml/2006/ole">
            <p:oleObj spid="_x0000_s581638" name="Equation" r:id="rId5" imgW="1002960" imgH="215640" progId="Equation.3">
              <p:embed/>
            </p:oleObj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6395767" y="1625118"/>
          <a:ext cx="1676695" cy="361473"/>
        </p:xfrm>
        <a:graphic>
          <a:graphicData uri="http://schemas.openxmlformats.org/presentationml/2006/ole">
            <p:oleObj spid="_x0000_s581639" name="Equation" r:id="rId6" imgW="1002960" imgH="215640" progId="Equation.3">
              <p:embed/>
            </p:oleObj>
          </a:graphicData>
        </a:graphic>
      </p:graphicFrame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 l="50516"/>
          <a:stretch>
            <a:fillRect/>
          </a:stretch>
        </p:blipFill>
        <p:spPr bwMode="auto">
          <a:xfrm>
            <a:off x="6155830" y="1964703"/>
            <a:ext cx="2345260" cy="203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428604"/>
            <a:ext cx="7661072" cy="75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S</a:t>
            </a:r>
            <a:r>
              <a:rPr lang="en-US" altLang="zh-CN" sz="2400" dirty="0" smtClean="0">
                <a:latin typeface="Baskerville Old Face" pitchFamily="18" charset="0"/>
              </a:rPr>
              <a:t>pin-1 excitation spectra for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a nearly flat-band with dispersion</a:t>
            </a:r>
          </a:p>
          <a:p>
            <a:pPr>
              <a:lnSpc>
                <a:spcPts val="2600"/>
              </a:lnSpc>
            </a:pPr>
            <a:r>
              <a:rPr lang="en-US" altLang="zh-CN" sz="2400" dirty="0" smtClean="0">
                <a:latin typeface="Baskerville Old Face" pitchFamily="18" charset="0"/>
              </a:rPr>
              <a:t>                --Effect of the nearest-neighbor hopping t’</a:t>
            </a:r>
            <a:endParaRPr lang="zh-CN" altLang="en-US" sz="2400" dirty="0">
              <a:latin typeface="Baskerville Old Face" pitchFamily="18" charset="0"/>
            </a:endParaRPr>
          </a:p>
        </p:txBody>
      </p:sp>
      <p:grpSp>
        <p:nvGrpSpPr>
          <p:cNvPr id="3" name="组合 18">
            <a:extLst>
              <a:ext uri="{FF2B5EF4-FFF2-40B4-BE49-F238E27FC236}">
                <a16:creationId xmlns="" xmlns:a16="http://schemas.microsoft.com/office/drawing/2014/main" id="{73C4AAB4-5873-4AEC-A9A9-E747ACBC5C80}"/>
              </a:ext>
            </a:extLst>
          </p:cNvPr>
          <p:cNvGrpSpPr/>
          <p:nvPr/>
        </p:nvGrpSpPr>
        <p:grpSpPr>
          <a:xfrm>
            <a:off x="785786" y="1214422"/>
            <a:ext cx="7358114" cy="3857652"/>
            <a:chOff x="159799" y="615037"/>
            <a:chExt cx="5852685" cy="2826453"/>
          </a:xfrm>
        </p:grpSpPr>
        <p:grpSp>
          <p:nvGrpSpPr>
            <p:cNvPr id="4" name="组合 16">
              <a:extLst>
                <a:ext uri="{FF2B5EF4-FFF2-40B4-BE49-F238E27FC236}">
                  <a16:creationId xmlns="" xmlns:a16="http://schemas.microsoft.com/office/drawing/2014/main" id="{FB9AD718-A65F-4AD9-93FB-5511E1EBCE50}"/>
                </a:ext>
              </a:extLst>
            </p:cNvPr>
            <p:cNvGrpSpPr/>
            <p:nvPr/>
          </p:nvGrpSpPr>
          <p:grpSpPr>
            <a:xfrm>
              <a:off x="159799" y="615037"/>
              <a:ext cx="5852685" cy="2534943"/>
              <a:chOff x="159799" y="618284"/>
              <a:chExt cx="5852685" cy="2534943"/>
            </a:xfrm>
          </p:grpSpPr>
          <p:pic>
            <p:nvPicPr>
              <p:cNvPr id="6" name="图片 5">
                <a:extLst>
                  <a:ext uri="{FF2B5EF4-FFF2-40B4-BE49-F238E27FC236}">
                    <a16:creationId xmlns="" xmlns:a16="http://schemas.microsoft.com/office/drawing/2014/main" id="{AC24BF8E-2D33-44C5-9F67-CF9342F95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799" y="851967"/>
                <a:ext cx="5852685" cy="230126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="" xmlns:a14="http://schemas.microsoft.com/office/drawing/2010/main"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CCB2967E-5F16-49B5-8ED8-1700799D70CF}"/>
                      </a:ext>
                    </a:extLst>
                  </p:cNvPr>
                  <p:cNvSpPr/>
                  <p:nvPr/>
                </p:nvSpPr>
                <p:spPr>
                  <a:xfrm>
                    <a:off x="1088645" y="631214"/>
                    <a:ext cx="928716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7" name="矩形 6">
                    <a:extLst>
                      <a:ext uri="{FF2B5EF4-FFF2-40B4-BE49-F238E27FC236}">
                        <a16:creationId xmlns="" xmlns:a16="http://schemas.microsoft.com/office/drawing/2014/main" id="{CCB2967E-5F16-49B5-8ED8-1700799D70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8645" y="631214"/>
                    <a:ext cx="928716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="" xmlns:a14="http://schemas.microsoft.com/office/drawing/2010/main"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317C1234-CF02-4E9B-8A5D-07CE8B792245}"/>
                      </a:ext>
                    </a:extLst>
                  </p:cNvPr>
                  <p:cNvSpPr/>
                  <p:nvPr/>
                </p:nvSpPr>
                <p:spPr>
                  <a:xfrm>
                    <a:off x="4545813" y="618284"/>
                    <a:ext cx="928716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8" name="矩形 7">
                    <a:extLst>
                      <a:ext uri="{FF2B5EF4-FFF2-40B4-BE49-F238E27FC236}">
                        <a16:creationId xmlns="" xmlns:a16="http://schemas.microsoft.com/office/drawing/2014/main" id="{317C1234-CF02-4E9B-8A5D-07CE8B7922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813" y="618284"/>
                    <a:ext cx="92871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="" xmlns:a14="http://schemas.microsoft.com/office/drawing/2010/main"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D0DE7EA1-B824-4582-8860-1661EA6CD680}"/>
                      </a:ext>
                    </a:extLst>
                  </p:cNvPr>
                  <p:cNvSpPr/>
                  <p:nvPr/>
                </p:nvSpPr>
                <p:spPr>
                  <a:xfrm>
                    <a:off x="2744240" y="618284"/>
                    <a:ext cx="102810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308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9" name="矩形 8">
                    <a:extLst>
                      <a:ext uri="{FF2B5EF4-FFF2-40B4-BE49-F238E27FC236}">
                        <a16:creationId xmlns="" xmlns:a16="http://schemas.microsoft.com/office/drawing/2014/main" id="{D0DE7EA1-B824-4582-8860-1661EA6CD6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4240" y="618284"/>
                    <a:ext cx="102810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65D368B-3944-40CF-B678-ECA4DA3FC1AF}"/>
                    </a:ext>
                  </a:extLst>
                </p:cNvPr>
                <p:cNvSpPr/>
                <p:nvPr/>
              </p:nvSpPr>
              <p:spPr>
                <a:xfrm>
                  <a:off x="504098" y="3133713"/>
                  <a:ext cx="550838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Other parameters: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=1.0, 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=0.656,  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=1.2</m:t>
                      </m:r>
                    </m:oMath>
                  </a14:m>
                  <a:r>
                    <a:rPr lang="en-US" altLang="zh-CN" sz="1400" dirty="0"/>
                    <a:t/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="" xmlns:a16="http://schemas.microsoft.com/office/drawing/2014/main" id="{F65D368B-3944-40CF-B678-ECA4DA3FC1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098" y="3133713"/>
                  <a:ext cx="5508386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3011492" y="2968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C=+1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3846" y="2922538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C=-1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5143512"/>
            <a:ext cx="871540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0" dirty="0" smtClean="0">
                <a:latin typeface="Baskerville Old Face" pitchFamily="18" charset="0"/>
              </a:rPr>
              <a:t>A</a:t>
            </a:r>
            <a:r>
              <a:rPr lang="en-US" altLang="zh-CN" sz="2000" dirty="0" smtClean="0">
                <a:latin typeface="Baskerville Old Face" pitchFamily="18" charset="0"/>
              </a:rPr>
              <a:t>ssociating with the gap closing </a:t>
            </a:r>
            <a:r>
              <a:rPr lang="en-US" altLang="zh-CN" sz="2000" dirty="0" smtClean="0">
                <a:latin typeface="Baskerville Old Face" pitchFamily="18" charset="0"/>
              </a:rPr>
              <a:t>and reopening </a:t>
            </a:r>
            <a:r>
              <a:rPr lang="en-US" altLang="zh-CN" sz="2000" dirty="0" smtClean="0">
                <a:latin typeface="Baskerville Old Face" pitchFamily="18" charset="0"/>
              </a:rPr>
              <a:t>, a </a:t>
            </a:r>
            <a:r>
              <a:rPr lang="en-US" altLang="zh-CN" sz="2000" dirty="0" smtClean="0">
                <a:latin typeface="Baskerville Old Face" pitchFamily="18" charset="0"/>
              </a:rPr>
              <a:t>topological phase transition </a:t>
            </a:r>
            <a:endParaRPr lang="en-US" altLang="zh-CN" sz="2000" dirty="0" smtClean="0">
              <a:latin typeface="Baskerville Old Face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2000" dirty="0" smtClean="0">
                <a:latin typeface="Baskerville Old Face" pitchFamily="18" charset="0"/>
              </a:rPr>
              <a:t>occurs between two topological phases with opposite </a:t>
            </a:r>
            <a:r>
              <a:rPr lang="en-US" altLang="zh-CN" sz="2000" dirty="0" err="1" smtClean="0">
                <a:latin typeface="Baskerville Old Face" pitchFamily="18" charset="0"/>
              </a:rPr>
              <a:t>Chern</a:t>
            </a:r>
            <a:r>
              <a:rPr lang="en-US" altLang="zh-CN" sz="2000" dirty="0" smtClean="0">
                <a:latin typeface="Baskerville Old Face" pitchFamily="18" charset="0"/>
              </a:rPr>
              <a:t> numbers</a:t>
            </a:r>
            <a:endParaRPr lang="zh-CN" altLang="en-US" sz="20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3174" y="428604"/>
            <a:ext cx="3998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Bulk-edge </a:t>
            </a:r>
            <a:r>
              <a:rPr lang="en-US" altLang="zh-CN" sz="2800" dirty="0" smtClean="0">
                <a:latin typeface="Baskerville Old Face" pitchFamily="18" charset="0"/>
              </a:rPr>
              <a:t>correspondence</a:t>
            </a:r>
            <a:endParaRPr lang="zh-CN" altLang="en-US" sz="2800" dirty="0">
              <a:latin typeface="Baskerville Old Face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AEF9236-69AF-4D58-9263-CF536493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285860"/>
            <a:ext cx="2220802" cy="15589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5736" y="972812"/>
            <a:ext cx="3214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000" dirty="0" smtClean="0">
                <a:latin typeface="Baskerville Old Face" pitchFamily="18" charset="0"/>
              </a:rPr>
              <a:t>Domain </a:t>
            </a:r>
            <a:r>
              <a:rPr lang="en-US" altLang="zh-CN" sz="2000" dirty="0" smtClean="0">
                <a:latin typeface="Baskerville Old Face" pitchFamily="18" charset="0"/>
              </a:rPr>
              <a:t> wall </a:t>
            </a:r>
            <a:r>
              <a:rPr lang="en-US" altLang="zh-CN" sz="2000" dirty="0" smtClean="0">
                <a:latin typeface="Baskerville Old Face" pitchFamily="18" charset="0"/>
              </a:rPr>
              <a:t>geometry </a:t>
            </a:r>
            <a:endParaRPr lang="en-US" altLang="zh-CN" sz="2000" dirty="0" smtClean="0">
              <a:latin typeface="Baskerville Old Face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5820CA-4175-4115-B1DD-077C6E6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028" b="-2749"/>
          <a:stretch>
            <a:fillRect/>
          </a:stretch>
        </p:blipFill>
        <p:spPr>
          <a:xfrm>
            <a:off x="3214678" y="2887990"/>
            <a:ext cx="4929222" cy="657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45820CA-4175-4115-B1DD-077C6E6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712"/>
          <a:stretch>
            <a:fillRect/>
          </a:stretch>
        </p:blipFill>
        <p:spPr>
          <a:xfrm>
            <a:off x="3286116" y="1071546"/>
            <a:ext cx="4643470" cy="17497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45820CA-4175-4115-B1DD-077C6E6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0" t="31458" r="577" b="37926"/>
          <a:stretch>
            <a:fillRect/>
          </a:stretch>
        </p:blipFill>
        <p:spPr>
          <a:xfrm>
            <a:off x="428596" y="3500438"/>
            <a:ext cx="4071934" cy="1614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45820CA-4175-4115-B1DD-077C6E6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5" t="62074" r="577" b="6772"/>
          <a:stretch>
            <a:fillRect/>
          </a:stretch>
        </p:blipFill>
        <p:spPr>
          <a:xfrm>
            <a:off x="4857752" y="3500438"/>
            <a:ext cx="4000496" cy="16430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7224" y="5286388"/>
            <a:ext cx="8143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000" b="1" dirty="0" smtClean="0">
                <a:latin typeface="Baskerville Old Face" pitchFamily="18" charset="0"/>
              </a:rPr>
              <a:t>T</a:t>
            </a:r>
            <a:r>
              <a:rPr lang="en-US" altLang="zh-CN" sz="2000" b="1" dirty="0" smtClean="0">
                <a:latin typeface="Baskerville Old Face" pitchFamily="18" charset="0"/>
              </a:rPr>
              <a:t>he existence of itinerant topological </a:t>
            </a:r>
            <a:r>
              <a:rPr lang="en-US" altLang="zh-CN" sz="2000" b="1" dirty="0" err="1" smtClean="0">
                <a:latin typeface="Baskerville Old Face" pitchFamily="18" charset="0"/>
              </a:rPr>
              <a:t>magnon</a:t>
            </a:r>
            <a:r>
              <a:rPr lang="en-US" altLang="zh-CN" sz="2000" b="1" dirty="0" smtClean="0">
                <a:latin typeface="Baskerville Old Face" pitchFamily="18" charset="0"/>
              </a:rPr>
              <a:t>:</a:t>
            </a:r>
          </a:p>
          <a:p>
            <a:pPr marL="342900">
              <a:buFont typeface="Wingdings" pitchFamily="2" charset="2"/>
              <a:buChar char="Ø"/>
            </a:pPr>
            <a:r>
              <a:rPr lang="en-US" altLang="zh-CN" sz="2000" dirty="0" smtClean="0">
                <a:latin typeface="Baskerville Old Face" pitchFamily="18" charset="0"/>
              </a:rPr>
              <a:t> Nonzero </a:t>
            </a:r>
            <a:r>
              <a:rPr lang="en-US" altLang="zh-CN" sz="2000" dirty="0" err="1" smtClean="0">
                <a:latin typeface="Baskerville Old Face" pitchFamily="18" charset="0"/>
              </a:rPr>
              <a:t>Chern</a:t>
            </a:r>
            <a:r>
              <a:rPr lang="en-US" altLang="zh-CN" sz="2000" dirty="0" smtClean="0">
                <a:latin typeface="Baskerville Old Face" pitchFamily="18" charset="0"/>
              </a:rPr>
              <a:t> number  </a:t>
            </a:r>
          </a:p>
          <a:p>
            <a:pPr marL="342900">
              <a:buFont typeface="Wingdings" pitchFamily="2" charset="2"/>
              <a:buChar char="Ø"/>
            </a:pPr>
            <a:r>
              <a:rPr lang="en-US" altLang="zh-CN" sz="2000" dirty="0" smtClean="0">
                <a:latin typeface="Baskerville Old Face" pitchFamily="18" charset="0"/>
              </a:rPr>
              <a:t> </a:t>
            </a:r>
            <a:r>
              <a:rPr lang="en-US" altLang="zh-CN" sz="2000" dirty="0" err="1" smtClean="0">
                <a:latin typeface="Baskerville Old Face" pitchFamily="18" charset="0"/>
              </a:rPr>
              <a:t>C</a:t>
            </a:r>
            <a:r>
              <a:rPr lang="en-US" altLang="zh-CN" sz="2000" dirty="0" err="1" smtClean="0">
                <a:latin typeface="Baskerville Old Face" pitchFamily="18" charset="0"/>
              </a:rPr>
              <a:t>hiral</a:t>
            </a:r>
            <a:r>
              <a:rPr lang="en-US" altLang="zh-CN" sz="2000" dirty="0" smtClean="0">
                <a:latin typeface="Baskerville Old Face" pitchFamily="18" charset="0"/>
              </a:rPr>
              <a:t> </a:t>
            </a:r>
            <a:r>
              <a:rPr lang="en-US" altLang="zh-CN" sz="2000" dirty="0" err="1" smtClean="0">
                <a:latin typeface="Baskerville Old Face" pitchFamily="18" charset="0"/>
              </a:rPr>
              <a:t>magnonic</a:t>
            </a:r>
            <a:r>
              <a:rPr lang="en-US" altLang="zh-CN" sz="2000" dirty="0" smtClean="0">
                <a:latin typeface="Baskerville Old Face" pitchFamily="18" charset="0"/>
              </a:rPr>
              <a:t> edge modes</a:t>
            </a:r>
          </a:p>
          <a:p>
            <a:pPr marL="342900">
              <a:buFont typeface="Wingdings" pitchFamily="2" charset="2"/>
              <a:buChar char="Ø"/>
            </a:pPr>
            <a:r>
              <a:rPr lang="en-US" altLang="zh-CN" sz="2000" dirty="0" smtClean="0">
                <a:latin typeface="Baskerville Old Face" pitchFamily="18" charset="0"/>
              </a:rPr>
              <a:t> </a:t>
            </a:r>
            <a:r>
              <a:rPr lang="en-US" altLang="zh-CN" sz="2000" dirty="0" smtClean="0">
                <a:latin typeface="Baskerville Old Face" pitchFamily="18" charset="0"/>
              </a:rPr>
              <a:t>Topological transition characterized by the gap closing and reopening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9D27FBD-4BBC-47D5-B441-3B419EB55D28}"/>
              </a:ext>
            </a:extLst>
          </p:cNvPr>
          <p:cNvSpPr txBox="1"/>
          <p:nvPr/>
        </p:nvSpPr>
        <p:spPr>
          <a:xfrm>
            <a:off x="1928794" y="571480"/>
            <a:ext cx="564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Summary of the numerical results</a:t>
            </a:r>
            <a:endParaRPr lang="en-US" altLang="zh-CN" sz="2800" dirty="0">
              <a:latin typeface="Baskerville Old Face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1EA41C65-3FC8-4ADA-A7BE-591AB95C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500174"/>
            <a:ext cx="5078027" cy="3062663"/>
          </a:xfrm>
          <a:prstGeom prst="rect">
            <a:avLst/>
          </a:prstGeom>
        </p:spPr>
      </p:pic>
      <p:pic>
        <p:nvPicPr>
          <p:cNvPr id="17" name="图片 16" descr="图片1.png"/>
          <p:cNvPicPr>
            <a:picLocks noChangeAspect="1"/>
          </p:cNvPicPr>
          <p:nvPr/>
        </p:nvPicPr>
        <p:blipFill>
          <a:blip r:embed="rId3"/>
          <a:srcRect l="3409" t="5502" r="2146" b="9213"/>
          <a:stretch>
            <a:fillRect/>
          </a:stretch>
        </p:blipFill>
        <p:spPr>
          <a:xfrm>
            <a:off x="5786446" y="1785926"/>
            <a:ext cx="3143272" cy="22145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7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224" y="357166"/>
            <a:ext cx="781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An understanding of the origin of the topological state</a:t>
            </a:r>
            <a:endParaRPr lang="zh-CN" altLang="en-US" sz="2800" dirty="0">
              <a:latin typeface="Baskerville Old Face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596" y="1142984"/>
            <a:ext cx="2494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Baskerville Old Face" pitchFamily="18" charset="0"/>
              </a:rPr>
              <a:t>Haldane model:</a:t>
            </a:r>
            <a:endParaRPr lang="zh-CN" altLang="en-US" sz="28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844" y="1714488"/>
            <a:ext cx="4000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/>
            <a:r>
              <a:rPr lang="en-US" altLang="zh-CN" sz="2000" dirty="0" smtClean="0">
                <a:latin typeface="Baskerville Old Face" pitchFamily="18" charset="0"/>
              </a:rPr>
              <a:t>Pictorially, the phase induces an effective magnetic field and leads to integer QHE  </a:t>
            </a:r>
          </a:p>
        </p:txBody>
      </p:sp>
      <p:sp>
        <p:nvSpPr>
          <p:cNvPr id="6" name="矩形 5"/>
          <p:cNvSpPr/>
          <p:nvPr/>
        </p:nvSpPr>
        <p:spPr>
          <a:xfrm>
            <a:off x="3071802" y="2928934"/>
            <a:ext cx="3283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Inverse Mass Mechanism</a:t>
            </a:r>
            <a:endParaRPr lang="zh-CN" altLang="en-US" sz="24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260726" y="3441828"/>
          <a:ext cx="2811472" cy="741235"/>
        </p:xfrm>
        <a:graphic>
          <a:graphicData uri="http://schemas.openxmlformats.org/presentationml/2006/ole">
            <p:oleObj spid="_x0000_s582659" name="Equation" r:id="rId3" imgW="1346040" imgH="355320" progId="Equation.3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500034" y="4165622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Baskerville Old Face" pitchFamily="18" charset="0"/>
              </a:rPr>
              <a:t>Mass term:</a:t>
            </a:r>
            <a:endParaRPr lang="zh-CN" altLang="en-US" sz="2400" dirty="0">
              <a:latin typeface="Baskerville Old Face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306638" y="4379913"/>
          <a:ext cx="3265487" cy="571500"/>
        </p:xfrm>
        <a:graphic>
          <a:graphicData uri="http://schemas.openxmlformats.org/presentationml/2006/ole">
            <p:oleObj spid="_x0000_s582660" name="Equation" r:id="rId4" imgW="2031840" imgH="355320" progId="Equation.3">
              <p:embed/>
            </p:oleObj>
          </a:graphicData>
        </a:graphic>
      </p:graphicFrame>
      <p:graphicFrame>
        <p:nvGraphicFramePr>
          <p:cNvPr id="582661" name="Object 5"/>
          <p:cNvGraphicFramePr>
            <a:graphicFrameLocks noChangeAspect="1"/>
          </p:cNvGraphicFramePr>
          <p:nvPr/>
        </p:nvGraphicFramePr>
        <p:xfrm>
          <a:off x="1933498" y="5143512"/>
          <a:ext cx="1842856" cy="367963"/>
        </p:xfrm>
        <a:graphic>
          <a:graphicData uri="http://schemas.openxmlformats.org/presentationml/2006/ole">
            <p:oleObj spid="_x0000_s582661" name="Equation" r:id="rId5" imgW="1079280" imgH="215640" progId="Equation.3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4071934" y="507207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Baskerville Old Face" pitchFamily="18" charset="0"/>
              </a:rPr>
              <a:t>Topological phase</a:t>
            </a:r>
            <a:endParaRPr lang="zh-CN" altLang="en-US" sz="2000" dirty="0">
              <a:latin typeface="Baskerville Old Face" pitchFamily="18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6243" y="1000108"/>
            <a:ext cx="49434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463608" y="511621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Baskerville Old Face" pitchFamily="18" charset="0"/>
              </a:rPr>
              <a:t>C</a:t>
            </a:r>
            <a:r>
              <a:rPr lang="en-US" altLang="zh-CN" sz="2400" dirty="0" smtClean="0">
                <a:latin typeface="Baskerville Old Face" pitchFamily="18" charset="0"/>
              </a:rPr>
              <a:t>riteria</a:t>
            </a:r>
            <a:endParaRPr lang="zh-CN" altLang="en-US" sz="2400" dirty="0">
              <a:latin typeface="Baskerville Old Face" pitchFamily="18" charset="0"/>
            </a:endParaRPr>
          </a:p>
        </p:txBody>
      </p:sp>
      <p:graphicFrame>
        <p:nvGraphicFramePr>
          <p:cNvPr id="582662" name="Object 6"/>
          <p:cNvGraphicFramePr>
            <a:graphicFrameLocks noChangeAspect="1"/>
          </p:cNvGraphicFramePr>
          <p:nvPr/>
        </p:nvGraphicFramePr>
        <p:xfrm>
          <a:off x="1939595" y="5605832"/>
          <a:ext cx="1865644" cy="367959"/>
        </p:xfrm>
        <a:graphic>
          <a:graphicData uri="http://schemas.openxmlformats.org/presentationml/2006/ole">
            <p:oleObj spid="_x0000_s582662" name="Equation" r:id="rId7" imgW="1091880" imgH="215640" progId="Equation.3">
              <p:embed/>
            </p:oleObj>
          </a:graphicData>
        </a:graphic>
      </p:graphicFrame>
      <p:sp>
        <p:nvSpPr>
          <p:cNvPr id="19" name="矩形 18"/>
          <p:cNvSpPr/>
          <p:nvPr/>
        </p:nvSpPr>
        <p:spPr>
          <a:xfrm>
            <a:off x="4214810" y="5616282"/>
            <a:ext cx="1502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Baskerville Old Face" pitchFamily="18" charset="0"/>
              </a:rPr>
              <a:t>Trivial phase</a:t>
            </a:r>
            <a:endParaRPr lang="zh-CN" altLang="en-US" sz="2000" dirty="0">
              <a:latin typeface="Baskerville Old Face" pitchFamily="18" charset="0"/>
            </a:endParaRPr>
          </a:p>
        </p:txBody>
      </p:sp>
      <p:pic>
        <p:nvPicPr>
          <p:cNvPr id="20" name="Picture 4" descr="C:\Users\waltergu\Desktop\HH_edge_-1.0_0.1j_TBA_E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41" r="6508"/>
          <a:stretch>
            <a:fillRect/>
          </a:stretch>
        </p:blipFill>
        <p:spPr bwMode="auto">
          <a:xfrm>
            <a:off x="6500826" y="3857628"/>
            <a:ext cx="2428860" cy="217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956750" y="478632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+1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9586" y="478632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-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100" y="6150114"/>
            <a:ext cx="6858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/>
            <a:r>
              <a:rPr lang="en-US" altLang="zh-CN" sz="2400" b="1" dirty="0" smtClean="0">
                <a:solidFill>
                  <a:srgbClr val="FF0000"/>
                </a:solidFill>
                <a:latin typeface="Baskerville Old Face" pitchFamily="18" charset="0"/>
              </a:rPr>
              <a:t>Topological state arises from the inverse of the mass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7" grpId="0"/>
      <p:bldP spid="19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="" xmlns:a16="http://schemas.microsoft.com/office/drawing/2014/main" id="{7D00108E-0338-420D-B972-A45C24A19F42}"/>
              </a:ext>
            </a:extLst>
          </p:cNvPr>
          <p:cNvSpPr txBox="1"/>
          <p:nvPr/>
        </p:nvSpPr>
        <p:spPr>
          <a:xfrm>
            <a:off x="-32" y="395567"/>
            <a:ext cx="914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askerville Old Face" pitchFamily="18" charset="0"/>
              </a:rPr>
              <a:t>Effective bases of the spin waves in the flat-band</a:t>
            </a:r>
            <a:r>
              <a:rPr lang="en-US" altLang="zh-CN" sz="2400" dirty="0" smtClean="0">
                <a:latin typeface="Baskerville Old Face" pitchFamily="18" charset="0"/>
              </a:rPr>
              <a:t> </a:t>
            </a:r>
            <a:r>
              <a:rPr lang="en-US" altLang="zh-CN" sz="2400" dirty="0" smtClean="0">
                <a:latin typeface="Baskerville Old Face" pitchFamily="18" charset="0"/>
              </a:rPr>
              <a:t>Haldane-Hubbard model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="" xmlns:a16="http://schemas.microsoft.com/office/drawing/2014/main" id="{E74B4E00-7975-4D99-BFC8-481905DC2603}"/>
              </a:ext>
            </a:extLst>
          </p:cNvPr>
          <p:cNvSpPr txBox="1"/>
          <p:nvPr/>
        </p:nvSpPr>
        <p:spPr>
          <a:xfrm>
            <a:off x="642910" y="4214818"/>
            <a:ext cx="63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Define the “flatband particle-hole vector” of a sublattice as: </a:t>
            </a:r>
            <a:endParaRPr lang="zh-CN" altLang="en-US" sz="1600" dirty="0"/>
          </a:p>
        </p:txBody>
      </p:sp>
      <p:pic>
        <p:nvPicPr>
          <p:cNvPr id="10" name="图片 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714488"/>
            <a:ext cx="4286280" cy="2297178"/>
          </a:xfrm>
          <a:prstGeom prst="rect">
            <a:avLst/>
          </a:prstGeom>
        </p:spPr>
      </p:pic>
      <p:pic>
        <p:nvPicPr>
          <p:cNvPr id="11" name="图片 10" descr="图片1.png"/>
          <p:cNvPicPr>
            <a:picLocks noChangeAspect="1"/>
          </p:cNvPicPr>
          <p:nvPr/>
        </p:nvPicPr>
        <p:blipFill>
          <a:blip r:embed="rId3"/>
          <a:srcRect l="80114"/>
          <a:stretch>
            <a:fillRect/>
          </a:stretch>
        </p:blipFill>
        <p:spPr>
          <a:xfrm>
            <a:off x="5929322" y="2786058"/>
            <a:ext cx="1720024" cy="548595"/>
          </a:xfrm>
          <a:prstGeom prst="rect">
            <a:avLst/>
          </a:prstGeom>
        </p:spPr>
      </p:pic>
      <p:pic>
        <p:nvPicPr>
          <p:cNvPr id="12" name="图片 11" descr="图片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928670"/>
            <a:ext cx="5528615" cy="725364"/>
          </a:xfrm>
          <a:prstGeom prst="rect">
            <a:avLst/>
          </a:prstGeom>
        </p:spPr>
      </p:pic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3"/>
          <a:srcRect t="13022" r="71919"/>
          <a:stretch>
            <a:fillRect/>
          </a:stretch>
        </p:blipFill>
        <p:spPr>
          <a:xfrm>
            <a:off x="5429256" y="2428868"/>
            <a:ext cx="2428892" cy="477157"/>
          </a:xfrm>
          <a:prstGeom prst="rect">
            <a:avLst/>
          </a:prstGeom>
        </p:spPr>
      </p:pic>
      <p:pic>
        <p:nvPicPr>
          <p:cNvPr id="14" name="图片 13" descr="图片1.png"/>
          <p:cNvPicPr>
            <a:picLocks noChangeAspect="1"/>
          </p:cNvPicPr>
          <p:nvPr/>
        </p:nvPicPr>
        <p:blipFill>
          <a:blip r:embed="rId5"/>
          <a:srcRect r="54969"/>
          <a:stretch>
            <a:fillRect/>
          </a:stretch>
        </p:blipFill>
        <p:spPr>
          <a:xfrm>
            <a:off x="5357818" y="2049239"/>
            <a:ext cx="2714644" cy="451067"/>
          </a:xfrm>
          <a:prstGeom prst="rect">
            <a:avLst/>
          </a:prstGeom>
        </p:spPr>
      </p:pic>
      <p:pic>
        <p:nvPicPr>
          <p:cNvPr id="15" name="图片 14" descr="图片2.png"/>
          <p:cNvPicPr>
            <a:picLocks noChangeAspect="1"/>
          </p:cNvPicPr>
          <p:nvPr/>
        </p:nvPicPr>
        <p:blipFill>
          <a:blip r:embed="rId6"/>
          <a:srcRect r="61660"/>
          <a:stretch>
            <a:fillRect/>
          </a:stretch>
        </p:blipFill>
        <p:spPr>
          <a:xfrm>
            <a:off x="5303226" y="3357562"/>
            <a:ext cx="3143272" cy="505926"/>
          </a:xfrm>
          <a:prstGeom prst="rect">
            <a:avLst/>
          </a:prstGeom>
        </p:spPr>
      </p:pic>
      <p:pic>
        <p:nvPicPr>
          <p:cNvPr id="16" name="图片 15" descr="图片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02" y="4517416"/>
            <a:ext cx="3086122" cy="642942"/>
          </a:xfrm>
          <a:prstGeom prst="rect">
            <a:avLst/>
          </a:prstGeom>
        </p:spPr>
      </p:pic>
      <p:pic>
        <p:nvPicPr>
          <p:cNvPr id="18" name="图片 17" descr="图片6.png"/>
          <p:cNvPicPr>
            <a:picLocks noChangeAspect="1"/>
          </p:cNvPicPr>
          <p:nvPr/>
        </p:nvPicPr>
        <p:blipFill>
          <a:blip r:embed="rId8"/>
          <a:srcRect t="9228" r="12708"/>
          <a:stretch>
            <a:fillRect/>
          </a:stretch>
        </p:blipFill>
        <p:spPr>
          <a:xfrm>
            <a:off x="2571736" y="5985162"/>
            <a:ext cx="3857652" cy="702690"/>
          </a:xfrm>
          <a:prstGeom prst="rect">
            <a:avLst/>
          </a:prstGeom>
        </p:spPr>
      </p:pic>
      <p:sp>
        <p:nvSpPr>
          <p:cNvPr id="21" name="文本框 9">
            <a:extLst>
              <a:ext uri="{FF2B5EF4-FFF2-40B4-BE49-F238E27FC236}">
                <a16:creationId xmlns="" xmlns:a16="http://schemas.microsoft.com/office/drawing/2014/main" id="{E74B4E00-7975-4D99-BFC8-481905DC2603}"/>
              </a:ext>
            </a:extLst>
          </p:cNvPr>
          <p:cNvSpPr txBox="1"/>
          <p:nvPr/>
        </p:nvSpPr>
        <p:spPr>
          <a:xfrm>
            <a:off x="571472" y="5143512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</a:t>
            </a:r>
            <a:r>
              <a:rPr lang="en-US" altLang="zh-CN" sz="1600" dirty="0" smtClean="0"/>
              <a:t>he whole Hamiltonian can be written as a direct product of                which can be taken as the bases of the spin waves.  Then, the Hamiltonian is represented by a </a:t>
            </a:r>
            <a:r>
              <a:rPr lang="en-US" altLang="zh-CN" sz="1600" dirty="0" smtClean="0">
                <a:solidFill>
                  <a:srgbClr val="FF0000"/>
                </a:solidFill>
              </a:rPr>
              <a:t>2×2 matrix</a:t>
            </a:r>
            <a:r>
              <a:rPr lang="en-US" altLang="zh-CN" sz="1600" dirty="0" smtClean="0"/>
              <a:t>.   When </a:t>
            </a:r>
            <a:r>
              <a:rPr lang="en-US" altLang="zh-CN" sz="1600" dirty="0" smtClean="0"/>
              <a:t>U</a:t>
            </a:r>
            <a:r>
              <a:rPr lang="en-US" altLang="zh-CN" sz="1200" dirty="0" smtClean="0"/>
              <a:t>A</a:t>
            </a:r>
            <a:r>
              <a:rPr lang="en-US" altLang="zh-CN" sz="1600" dirty="0" smtClean="0"/>
              <a:t>= U</a:t>
            </a:r>
            <a:r>
              <a:rPr lang="en-US" altLang="zh-CN" sz="1200" dirty="0" smtClean="0"/>
              <a:t>B</a:t>
            </a:r>
            <a:r>
              <a:rPr lang="en-US" altLang="zh-CN" sz="1600" dirty="0" smtClean="0"/>
              <a:t> and in the </a:t>
            </a:r>
            <a:r>
              <a:rPr lang="en-US" altLang="zh-CN" sz="1600" dirty="0" err="1" smtClean="0"/>
              <a:t>flatband</a:t>
            </a:r>
            <a:r>
              <a:rPr lang="en-US" altLang="zh-CN" sz="1600" dirty="0" smtClean="0"/>
              <a:t> limit,</a:t>
            </a:r>
            <a:r>
              <a:rPr lang="en-US" altLang="zh-CN" sz="1600" dirty="0" smtClean="0"/>
              <a:t> 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pic>
        <p:nvPicPr>
          <p:cNvPr id="22" name="图片 21" descr="图片5.png"/>
          <p:cNvPicPr>
            <a:picLocks noChangeAspect="1"/>
          </p:cNvPicPr>
          <p:nvPr/>
        </p:nvPicPr>
        <p:blipFill>
          <a:blip r:embed="rId9"/>
          <a:srcRect l="88435" t="-7610" b="61948"/>
          <a:stretch>
            <a:fillRect/>
          </a:stretch>
        </p:blipFill>
        <p:spPr>
          <a:xfrm>
            <a:off x="6058550" y="5031130"/>
            <a:ext cx="962239" cy="428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C8ADEDD-3478-4711-8E2C-1F407CABEF0C}"/>
              </a:ext>
            </a:extLst>
          </p:cNvPr>
          <p:cNvSpPr/>
          <p:nvPr/>
        </p:nvSpPr>
        <p:spPr>
          <a:xfrm>
            <a:off x="214282" y="916528"/>
            <a:ext cx="854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When</a:t>
            </a:r>
            <a:r>
              <a:rPr lang="en-US" altLang="zh-CN" dirty="0" smtClean="0"/>
              <a:t> considering </a:t>
            </a:r>
            <a:r>
              <a:rPr lang="en-US" altLang="zh-CN" dirty="0"/>
              <a:t>the dispersion of electron </a:t>
            </a:r>
            <a:r>
              <a:rPr lang="en-US" altLang="zh-CN" dirty="0" smtClean="0"/>
              <a:t>band and the imbalance              , the</a:t>
            </a:r>
          </a:p>
          <a:p>
            <a:r>
              <a:rPr lang="en-US" altLang="zh-CN" dirty="0" smtClean="0"/>
              <a:t>f</a:t>
            </a:r>
            <a:r>
              <a:rPr lang="en-US" altLang="zh-CN" dirty="0" smtClean="0"/>
              <a:t>irst and second terms in the Hamiltonian can be taken as a perturbation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57224" y="357166"/>
            <a:ext cx="781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An understanding of the origin of the topological state</a:t>
            </a:r>
            <a:endParaRPr lang="zh-CN" altLang="en-US" sz="2800" dirty="0">
              <a:latin typeface="Baskerville Old Face" pitchFamily="18" charset="0"/>
            </a:endParaRPr>
          </a:p>
        </p:txBody>
      </p:sp>
      <p:pic>
        <p:nvPicPr>
          <p:cNvPr id="4" name="图片 3" descr="图片1.png"/>
          <p:cNvPicPr>
            <a:picLocks noChangeAspect="1"/>
          </p:cNvPicPr>
          <p:nvPr/>
        </p:nvPicPr>
        <p:blipFill>
          <a:blip r:embed="rId3"/>
          <a:srcRect l="8233" t="6391" r="81743" b="71804"/>
          <a:stretch>
            <a:fillRect/>
          </a:stretch>
        </p:blipFill>
        <p:spPr>
          <a:xfrm>
            <a:off x="7286644" y="1003306"/>
            <a:ext cx="857256" cy="285752"/>
          </a:xfrm>
          <a:prstGeom prst="rect">
            <a:avLst/>
          </a:prstGeom>
        </p:spPr>
      </p:pic>
      <p:graphicFrame>
        <p:nvGraphicFramePr>
          <p:cNvPr id="584706" name="Object 2"/>
          <p:cNvGraphicFramePr>
            <a:graphicFrameLocks noChangeAspect="1"/>
          </p:cNvGraphicFramePr>
          <p:nvPr/>
        </p:nvGraphicFramePr>
        <p:xfrm>
          <a:off x="2863850" y="1643063"/>
          <a:ext cx="3127375" cy="766762"/>
        </p:xfrm>
        <a:graphic>
          <a:graphicData uri="http://schemas.openxmlformats.org/presentationml/2006/ole">
            <p:oleObj spid="_x0000_s584706" name="Equation" r:id="rId4" imgW="1447560" imgH="355320" progId="Equation.3">
              <p:embed/>
            </p:oleObj>
          </a:graphicData>
        </a:graphic>
      </p:graphicFrame>
      <p:grpSp>
        <p:nvGrpSpPr>
          <p:cNvPr id="6" name="组合 18">
            <a:extLst>
              <a:ext uri="{FF2B5EF4-FFF2-40B4-BE49-F238E27FC236}">
                <a16:creationId xmlns="" xmlns:a16="http://schemas.microsoft.com/office/drawing/2014/main" id="{1F2C540F-2C72-435D-9CAF-3C8371DE5CB3}"/>
              </a:ext>
            </a:extLst>
          </p:cNvPr>
          <p:cNvGrpSpPr/>
          <p:nvPr/>
        </p:nvGrpSpPr>
        <p:grpSpPr>
          <a:xfrm>
            <a:off x="1214414" y="2917246"/>
            <a:ext cx="6800295" cy="3512150"/>
            <a:chOff x="65080" y="3219505"/>
            <a:chExt cx="6800295" cy="3512150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B8195DE4-FADE-4E73-B6C5-77FBFD241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80" y="3219505"/>
              <a:ext cx="6800295" cy="2681153"/>
            </a:xfrm>
            <a:prstGeom prst="rect">
              <a:avLst/>
            </a:prstGeom>
          </p:spPr>
        </p:pic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8CD6065-93B8-43D5-A1BA-4CF7E9402AD8}"/>
                    </a:ext>
                  </a:extLst>
                </p:cNvPr>
                <p:cNvSpPr txBox="1"/>
                <p:nvPr/>
              </p:nvSpPr>
              <p:spPr>
                <a:xfrm>
                  <a:off x="491208" y="5900658"/>
                  <a:ext cx="594803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/>
                    <a:t>Spin waves by the effective model</a:t>
                  </a:r>
                </a:p>
                <a:p>
                  <a:pPr algn="ctr"/>
                  <a:r>
                    <a:rPr lang="en-US" altLang="zh-CN" sz="1600" dirty="0"/>
                    <a:t>(a)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a14:m>
                  <a:r>
                    <a:rPr lang="en-US" altLang="zh-CN" sz="1600" dirty="0"/>
                    <a:t>, (b)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04</m:t>
                      </m:r>
                    </m:oMath>
                  </a14:m>
                  <a:r>
                    <a:rPr lang="en-US" altLang="zh-CN" sz="1600" dirty="0"/>
                    <a:t>, (c)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a14:m>
                  <a:endParaRPr lang="en-US" altLang="zh-CN" sz="1600" dirty="0"/>
                </a:p>
                <a:p>
                  <a:pPr algn="ctr"/>
                  <a:r>
                    <a:rPr lang="en-US" altLang="zh-CN" sz="1600" dirty="0"/>
                    <a:t>Other parameters: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=1.0, 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=0.314,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=0.656, 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=1.2</m:t>
                      </m:r>
                    </m:oMath>
                  </a14:m>
                  <a:r>
                    <a:rPr lang="en-US" altLang="zh-CN" sz="1600" dirty="0"/>
                    <a:t/>
                  </a:r>
                  <a:endParaRPr lang="zh-CN" altLang="en-US" sz="1600" dirty="0"/>
                </a:p>
              </p:txBody>
            </p:sp>
          </mc:Choice>
          <mc:Fallback>
            <p:sp>
              <p:nvSpPr>
                <p:cNvPr id="8" name="文本框 17">
                  <a:extLst>
                    <a:ext uri="{FF2B5EF4-FFF2-40B4-BE49-F238E27FC236}">
                      <a16:creationId xmlns="" xmlns:a16="http://schemas.microsoft.com/office/drawing/2014/main" id="{D8CD6065-93B8-43D5-A1BA-4CF7E9402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08" y="5900658"/>
                  <a:ext cx="5948037" cy="830997"/>
                </a:xfrm>
                <a:prstGeom prst="rect">
                  <a:avLst/>
                </a:prstGeom>
                <a:blipFill>
                  <a:blip r:embed="rId6"/>
                  <a:stretch>
                    <a:fillRect t="-2206" b="-88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C8ADEDD-3478-4711-8E2C-1F407CABEF0C}"/>
              </a:ext>
            </a:extLst>
          </p:cNvPr>
          <p:cNvSpPr/>
          <p:nvPr/>
        </p:nvSpPr>
        <p:spPr>
          <a:xfrm>
            <a:off x="486386" y="235893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smtClean="0"/>
              <a:t>    is the mass term of the Dirac </a:t>
            </a:r>
            <a:r>
              <a:rPr lang="en-US" altLang="zh-CN" dirty="0" err="1" smtClean="0"/>
              <a:t>magnon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14282" y="2357430"/>
          <a:ext cx="630335" cy="357190"/>
        </p:xfrm>
        <a:graphic>
          <a:graphicData uri="http://schemas.openxmlformats.org/presentationml/2006/ole">
            <p:oleObj spid="_x0000_s584707" name="Equation" r:id="rId7" imgW="380880" imgH="215640" progId="Equation.3">
              <p:embed/>
            </p:oleObj>
          </a:graphicData>
        </a:graphic>
      </p:graphicFrame>
      <p:pic>
        <p:nvPicPr>
          <p:cNvPr id="584709" name="Picture 5"/>
          <p:cNvPicPr>
            <a:picLocks noChangeAspect="1" noChangeArrowheads="1"/>
          </p:cNvPicPr>
          <p:nvPr/>
        </p:nvPicPr>
        <p:blipFill>
          <a:blip r:embed="rId8"/>
          <a:srcRect r="950"/>
          <a:stretch>
            <a:fillRect/>
          </a:stretch>
        </p:blipFill>
        <p:spPr bwMode="auto">
          <a:xfrm>
            <a:off x="1052530" y="2887838"/>
            <a:ext cx="7448560" cy="270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tit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71868" y="57148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Outline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1500174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4906044"/>
            <a:ext cx="863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7128" y="2206647"/>
            <a:ext cx="872546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3600" dirty="0">
                <a:latin typeface="Baskerville Old Face" pitchFamily="18" charset="0"/>
              </a:rPr>
              <a:t> </a:t>
            </a:r>
            <a:r>
              <a:rPr lang="en-US" altLang="zh-CN" sz="2800" dirty="0" smtClean="0">
                <a:latin typeface="Baskerville Old Face" pitchFamily="18" charset="0"/>
              </a:rPr>
              <a:t>Topological </a:t>
            </a:r>
            <a:r>
              <a:rPr lang="en-US" altLang="zh-CN" sz="2800" dirty="0" err="1" smtClean="0">
                <a:latin typeface="Baskerville Old Face" pitchFamily="18" charset="0"/>
              </a:rPr>
              <a:t>magnon</a:t>
            </a:r>
            <a:r>
              <a:rPr lang="en-US" altLang="zh-CN" sz="2800" dirty="0" smtClean="0">
                <a:latin typeface="Baskerville Old Face" pitchFamily="18" charset="0"/>
              </a:rPr>
              <a:t> (spin wave)</a:t>
            </a:r>
            <a:r>
              <a:rPr lang="en-US" altLang="zh-CN" sz="2800" b="1" dirty="0" smtClean="0"/>
              <a:t> </a:t>
            </a:r>
            <a:r>
              <a:rPr lang="en-US" altLang="zh-CN" sz="2800" dirty="0" smtClean="0">
                <a:latin typeface="Baskerville Old Face" pitchFamily="18" charset="0"/>
              </a:rPr>
              <a:t>in an One-dimensional </a:t>
            </a:r>
          </a:p>
          <a:p>
            <a:r>
              <a:rPr lang="en-US" altLang="zh-CN" sz="2800" dirty="0" smtClean="0">
                <a:latin typeface="Baskerville Old Face" pitchFamily="18" charset="0"/>
              </a:rPr>
              <a:t>       </a:t>
            </a:r>
            <a:r>
              <a:rPr lang="en-US" altLang="zh-CN" sz="2800" dirty="0" smtClean="0">
                <a:latin typeface="Baskerville Old Face" pitchFamily="18" charset="0"/>
              </a:rPr>
              <a:t>itinerant flat-band </a:t>
            </a:r>
            <a:r>
              <a:rPr lang="en-US" altLang="zh-CN" sz="2800" dirty="0" err="1" smtClean="0">
                <a:latin typeface="Baskerville Old Face" pitchFamily="18" charset="0"/>
              </a:rPr>
              <a:t>ferromagnet</a:t>
            </a:r>
            <a:r>
              <a:rPr lang="en-US" altLang="zh-CN" sz="2800" dirty="0" smtClean="0">
                <a:latin typeface="Baskerville Old Face" pitchFamily="18" charset="0"/>
              </a:rPr>
              <a:t> </a:t>
            </a:r>
            <a:endParaRPr lang="zh-CN" altLang="en-US" sz="2800" dirty="0" smtClean="0">
              <a:latin typeface="Baskerville Old Face" pitchFamily="18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16214" y="3571876"/>
            <a:ext cx="8715404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3600" dirty="0">
                <a:latin typeface="Baskerville Old Face" pitchFamily="18" charset="0"/>
              </a:rPr>
              <a:t> </a:t>
            </a:r>
            <a:r>
              <a:rPr lang="en-US" altLang="zh-CN" sz="2800" dirty="0" smtClean="0">
                <a:latin typeface="Baskerville Old Face" pitchFamily="18" charset="0"/>
              </a:rPr>
              <a:t>Topological </a:t>
            </a:r>
            <a:r>
              <a:rPr lang="en-US" altLang="zh-CN" sz="2800" dirty="0" err="1" smtClean="0">
                <a:latin typeface="Baskerville Old Face" pitchFamily="18" charset="0"/>
              </a:rPr>
              <a:t>magnons</a:t>
            </a:r>
            <a:r>
              <a:rPr lang="en-US" altLang="zh-CN" sz="2800" b="1" dirty="0" smtClean="0"/>
              <a:t> </a:t>
            </a:r>
            <a:r>
              <a:rPr lang="en-US" altLang="zh-CN" sz="2800" dirty="0" smtClean="0">
                <a:latin typeface="Baskerville Old Face" pitchFamily="18" charset="0"/>
              </a:rPr>
              <a:t>in the Haldane-Hubbard </a:t>
            </a:r>
            <a:r>
              <a:rPr lang="en-US" altLang="zh-CN" sz="2800" dirty="0" smtClean="0">
                <a:latin typeface="Baskerville Old Face" pitchFamily="18" charset="0"/>
              </a:rPr>
              <a:t>model </a:t>
            </a:r>
            <a:endParaRPr lang="en-US" altLang="zh-CN" sz="2800" dirty="0" smtClean="0">
              <a:latin typeface="Baskerville Old Face" pitchFamily="18" charset="0"/>
            </a:endParaRPr>
          </a:p>
          <a:p>
            <a:r>
              <a:rPr lang="en-US" altLang="zh-CN" sz="2800" dirty="0" smtClean="0">
                <a:latin typeface="Baskerville Old Face" pitchFamily="18" charset="0"/>
              </a:rPr>
              <a:t>      </a:t>
            </a:r>
            <a:r>
              <a:rPr lang="en-US" altLang="zh-CN" sz="2800" dirty="0" smtClean="0">
                <a:latin typeface="Baskerville Old Face" pitchFamily="18" charset="0"/>
              </a:rPr>
              <a:t>with </a:t>
            </a:r>
            <a:r>
              <a:rPr lang="en-US" altLang="zh-CN" sz="2800" dirty="0" smtClean="0">
                <a:latin typeface="Baskerville Old Face" pitchFamily="18" charset="0"/>
              </a:rPr>
              <a:t>a </a:t>
            </a:r>
            <a:r>
              <a:rPr lang="en-US" altLang="zh-CN" sz="2800" dirty="0" smtClean="0">
                <a:latin typeface="Baskerville Old Face" pitchFamily="18" charset="0"/>
              </a:rPr>
              <a:t>nearly flat-band</a:t>
            </a:r>
            <a:endParaRPr lang="zh-CN" altLang="en-US" sz="2800" dirty="0" smtClean="0">
              <a:latin typeface="Baskerville Old Face" pitchFamily="18" charset="0"/>
            </a:endParaRPr>
          </a:p>
          <a:p>
            <a:r>
              <a:rPr lang="en-US" altLang="zh-CN" sz="2800" dirty="0" smtClean="0">
                <a:latin typeface="Baskerville Old Face" pitchFamily="18" charset="0"/>
              </a:rPr>
              <a:t> </a:t>
            </a:r>
            <a:endParaRPr lang="en-US" altLang="zh-CN" sz="28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6182" y="357166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Summary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285720" y="1214422"/>
            <a:ext cx="864399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We propose a new scenario that topological </a:t>
            </a:r>
            <a:r>
              <a:rPr lang="en-US" altLang="zh-CN" sz="2600" dirty="0" err="1" smtClean="0">
                <a:latin typeface="Baskerville Old Face" pitchFamily="18" charset="0"/>
                <a:cs typeface="Times New Roman" pitchFamily="18" charset="0"/>
              </a:rPr>
              <a:t>magnons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can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  emerge from itinerant flat-band </a:t>
            </a:r>
            <a:r>
              <a:rPr lang="en-US" altLang="zh-CN" sz="2600" dirty="0" err="1" smtClean="0">
                <a:latin typeface="Baskerville Old Face" pitchFamily="18" charset="0"/>
                <a:cs typeface="Times New Roman" pitchFamily="18" charset="0"/>
              </a:rPr>
              <a:t>ferromagnet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, which is 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  different from previous ones that topological </a:t>
            </a:r>
            <a:r>
              <a:rPr lang="en-US" altLang="zh-CN" sz="2600" dirty="0" err="1" smtClean="0">
                <a:latin typeface="Baskerville Old Face" pitchFamily="18" charset="0"/>
                <a:cs typeface="Times New Roman" pitchFamily="18" charset="0"/>
              </a:rPr>
              <a:t>magnons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exists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  in local spin models.</a:t>
            </a:r>
            <a:endParaRPr lang="zh-CN" altLang="en-US" sz="2600" dirty="0">
              <a:latin typeface="Baskerville Old Face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0" y="4714884"/>
            <a:ext cx="86439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We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find an effective </a:t>
            </a:r>
            <a:r>
              <a:rPr lang="en-US" altLang="zh-CN" sz="2800" dirty="0" smtClean="0">
                <a:latin typeface="Baskerville Old Face" pitchFamily="18" charset="0"/>
              </a:rPr>
              <a:t>bases </a:t>
            </a:r>
            <a:r>
              <a:rPr lang="en-US" altLang="zh-CN" sz="2800" dirty="0" smtClean="0">
                <a:latin typeface="Baskerville Old Face" pitchFamily="18" charset="0"/>
              </a:rPr>
              <a:t>for </a:t>
            </a:r>
            <a:r>
              <a:rPr lang="en-US" altLang="zh-CN" sz="2800" dirty="0" smtClean="0">
                <a:latin typeface="Baskerville Old Face" pitchFamily="18" charset="0"/>
              </a:rPr>
              <a:t>the spin waves </a:t>
            </a:r>
            <a:r>
              <a:rPr lang="en-US" altLang="zh-CN" sz="2800" dirty="0" smtClean="0">
                <a:latin typeface="Baskerville Old Face" pitchFamily="18" charset="0"/>
              </a:rPr>
              <a:t>and elaborate</a:t>
            </a:r>
            <a:endParaRPr lang="en-US" altLang="zh-CN" sz="2600" dirty="0" smtClean="0">
              <a:latin typeface="Baskerville Old Face" pitchFamily="18" charset="0"/>
              <a:cs typeface="Times New Roman" pitchFamily="18" charset="0"/>
            </a:endParaRP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   that the inverse mass mechanism leads to the emergency of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 the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itinerant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topological </a:t>
            </a:r>
            <a:r>
              <a:rPr lang="en-US" altLang="zh-CN" sz="2600" dirty="0" err="1" smtClean="0">
                <a:latin typeface="Baskerville Old Face" pitchFamily="18" charset="0"/>
                <a:cs typeface="Times New Roman" pitchFamily="18" charset="0"/>
              </a:rPr>
              <a:t>magnons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.</a:t>
            </a:r>
            <a:endParaRPr lang="zh-CN" altLang="en-US" sz="2600" dirty="0">
              <a:latin typeface="Baskerville Old Face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158" y="3136470"/>
            <a:ext cx="864399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The topological </a:t>
            </a:r>
            <a:r>
              <a:rPr lang="en-US" altLang="zh-CN" sz="2600" dirty="0" err="1" smtClean="0">
                <a:latin typeface="Baskerville Old Face" pitchFamily="18" charset="0"/>
                <a:cs typeface="Times New Roman" pitchFamily="18" charset="0"/>
              </a:rPr>
              <a:t>magnon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is shown to exist in the correlated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1D periodic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Anderson model with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impurities in between, </a:t>
            </a:r>
          </a:p>
          <a:p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   and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2D Haldane-Hubbard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model with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a </a:t>
            </a:r>
            <a:r>
              <a:rPr lang="en-US" altLang="zh-CN" sz="2600" dirty="0" smtClean="0">
                <a:latin typeface="Baskerville Old Face" pitchFamily="18" charset="0"/>
                <a:cs typeface="Times New Roman" pitchFamily="18" charset="0"/>
              </a:rPr>
              <a:t>nearly flat-band.</a:t>
            </a:r>
            <a:endParaRPr lang="en-US" altLang="zh-CN" sz="2600" dirty="0" smtClean="0">
              <a:latin typeface="Baskerville Old Face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2976" y="2928934"/>
            <a:ext cx="6093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Baskerville Old Face" pitchFamily="18" charset="0"/>
              </a:rPr>
              <a:t>Thank you for your attention</a:t>
            </a:r>
            <a:endParaRPr lang="zh-CN" altLang="en-US" sz="4000" b="1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D1BDF39-A1D0-40C8-8F1D-BD36CDD33301}"/>
              </a:ext>
            </a:extLst>
          </p:cNvPr>
          <p:cNvSpPr txBox="1"/>
          <p:nvPr/>
        </p:nvSpPr>
        <p:spPr>
          <a:xfrm>
            <a:off x="1428728" y="357166"/>
            <a:ext cx="664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Baskerville Old Face" pitchFamily="18" charset="0"/>
              </a:rPr>
              <a:t>Effects of the </a:t>
            </a:r>
            <a:r>
              <a:rPr lang="en-US" altLang="zh-CN" sz="2800" dirty="0" err="1" smtClean="0">
                <a:latin typeface="Baskerville Old Face" pitchFamily="18" charset="0"/>
              </a:rPr>
              <a:t>nonflatness</a:t>
            </a:r>
            <a:r>
              <a:rPr lang="en-US" altLang="zh-CN" sz="2800" dirty="0" smtClean="0">
                <a:latin typeface="Baskerville Old Face" pitchFamily="18" charset="0"/>
              </a:rPr>
              <a:t> of the lower band</a:t>
            </a:r>
            <a:endParaRPr lang="en-US" altLang="zh-CN" sz="2800" dirty="0">
              <a:latin typeface="Baskerville Old Face" pitchFamily="18" charset="0"/>
            </a:endParaRPr>
          </a:p>
        </p:txBody>
      </p:sp>
      <p:pic>
        <p:nvPicPr>
          <p:cNvPr id="5048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500174"/>
            <a:ext cx="459991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857232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Baskerville Old Face" pitchFamily="18" charset="0"/>
              </a:rPr>
              <a:t>The band becomes dispersive when deviating from the condition </a:t>
            </a:r>
            <a:endParaRPr lang="zh-CN" altLang="en-US" dirty="0">
              <a:latin typeface="Baskerville Old Face" pitchFamily="18" charset="0"/>
            </a:endParaRPr>
          </a:p>
        </p:txBody>
      </p:sp>
      <p:pic>
        <p:nvPicPr>
          <p:cNvPr id="504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928670"/>
            <a:ext cx="1276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5214950"/>
            <a:ext cx="854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 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drives the system to be topological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nontrival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as the Hubbard interaction does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34392" y="5224539"/>
          <a:ext cx="282576" cy="333953"/>
        </p:xfrm>
        <a:graphic>
          <a:graphicData uri="http://schemas.openxmlformats.org/presentationml/2006/ole">
            <p:oleObj spid="_x0000_s587778" name="Equation" r:id="rId5" imgW="139680" imgH="16488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0034" y="5600658"/>
            <a:ext cx="4522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Interaction driven topological transition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596" y="642918"/>
            <a:ext cx="842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Flat electron band (Metallic state)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Itinerant ferromagnetism (adding U)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5A097C8-1331-46D1-A721-D75DFB8E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850883"/>
            <a:ext cx="3286148" cy="2364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93987CA-430A-4F6A-84AD-9A7083D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2826785"/>
            <a:ext cx="2643206" cy="2531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4308" y="249369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Magnon</a:t>
            </a:r>
            <a:r>
              <a:rPr lang="en-US" altLang="zh-CN" dirty="0" smtClean="0"/>
              <a:t> energy band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86380" y="248324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electronic energy band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785786" y="1214422"/>
            <a:ext cx="785818" cy="500066"/>
          </a:xfrm>
          <a:prstGeom prst="leftBrace">
            <a:avLst>
              <a:gd name="adj1" fmla="val 7463"/>
              <a:gd name="adj2" fmla="val 544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43042" y="1500174"/>
            <a:ext cx="7201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Excitations from FM ground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stateSpin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waves (topological trivial)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571604" y="1030602"/>
            <a:ext cx="7263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 gap between spin up and down bands  QAHE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topological state)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303246" y="533400"/>
            <a:ext cx="8555034" cy="86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  <a:defRPr/>
            </a:pPr>
            <a:r>
              <a:rPr lang="en-US" altLang="zh-CN" sz="2800" dirty="0">
                <a:latin typeface="Baskerville Old Face" pitchFamily="18" charset="0"/>
              </a:rPr>
              <a:t>In most cases, the systems with </a:t>
            </a:r>
            <a:r>
              <a:rPr lang="en-US" altLang="zh-CN" sz="2800" dirty="0">
                <a:solidFill>
                  <a:srgbClr val="FF0000"/>
                </a:solidFill>
                <a:latin typeface="Baskerville Old Face" pitchFamily="18" charset="0"/>
              </a:rPr>
              <a:t>local</a:t>
            </a:r>
            <a:r>
              <a:rPr lang="en-US" altLang="zh-CN" sz="2800" dirty="0">
                <a:latin typeface="Baskerville Old Face" pitchFamily="18" charset="0"/>
              </a:rPr>
              <a:t> spins will have a magnetically ordered ground state  </a:t>
            </a:r>
          </a:p>
        </p:txBody>
      </p:sp>
      <p:pic>
        <p:nvPicPr>
          <p:cNvPr id="38916" name="图片 19" descr="未命名.bmp"/>
          <p:cNvPicPr>
            <a:picLocks noChangeAspect="1"/>
          </p:cNvPicPr>
          <p:nvPr/>
        </p:nvPicPr>
        <p:blipFill>
          <a:blip r:embed="rId3"/>
          <a:srcRect l="31216" t="39244" r="49725" b="32216"/>
          <a:stretch>
            <a:fillRect/>
          </a:stretch>
        </p:blipFill>
        <p:spPr bwMode="auto">
          <a:xfrm>
            <a:off x="5154633" y="1890383"/>
            <a:ext cx="18510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矩形 12"/>
          <p:cNvSpPr>
            <a:spLocks noChangeArrowheads="1"/>
          </p:cNvSpPr>
          <p:nvPr/>
        </p:nvSpPr>
        <p:spPr bwMode="auto">
          <a:xfrm>
            <a:off x="4870471" y="1431596"/>
            <a:ext cx="2630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Baskerville Old Face" pitchFamily="18" charset="0"/>
              </a:rPr>
              <a:t>Antiferromagnetism</a:t>
            </a:r>
            <a:endParaRPr lang="zh-CN" altLang="en-US" sz="2400">
              <a:latin typeface="Baskerville Old Face" pitchFamily="18" charset="0"/>
            </a:endParaRPr>
          </a:p>
        </p:txBody>
      </p:sp>
      <p:pic>
        <p:nvPicPr>
          <p:cNvPr id="38918" name="图片 19" descr="未命名.bmp"/>
          <p:cNvPicPr>
            <a:picLocks noChangeAspect="1"/>
          </p:cNvPicPr>
          <p:nvPr/>
        </p:nvPicPr>
        <p:blipFill>
          <a:blip r:embed="rId4"/>
          <a:srcRect l="36719" t="35001" r="44531" b="35001"/>
          <a:stretch>
            <a:fillRect/>
          </a:stretch>
        </p:blipFill>
        <p:spPr bwMode="auto">
          <a:xfrm>
            <a:off x="1508117" y="1849439"/>
            <a:ext cx="1792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矩形 12"/>
          <p:cNvSpPr>
            <a:spLocks noChangeArrowheads="1"/>
          </p:cNvSpPr>
          <p:nvPr/>
        </p:nvSpPr>
        <p:spPr bwMode="auto">
          <a:xfrm>
            <a:off x="1317617" y="1390652"/>
            <a:ext cx="2182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Baskerville Old Face" pitchFamily="18" charset="0"/>
              </a:rPr>
              <a:t>Ferromagnetism</a:t>
            </a:r>
            <a:endParaRPr lang="zh-CN" altLang="en-US" sz="2400" dirty="0">
              <a:latin typeface="Baskerville Old Face" pitchFamily="18" charset="0"/>
            </a:endParaRPr>
          </a:p>
        </p:txBody>
      </p:sp>
      <p:sp>
        <p:nvSpPr>
          <p:cNvPr id="38926" name="TextBox 16"/>
          <p:cNvSpPr txBox="1">
            <a:spLocks noChangeArrowheads="1"/>
          </p:cNvSpPr>
          <p:nvPr/>
        </p:nvSpPr>
        <p:spPr bwMode="auto">
          <a:xfrm>
            <a:off x="4586288" y="5153025"/>
            <a:ext cx="4619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endParaRPr lang="zh-CN" altLang="en-US"/>
          </a:p>
        </p:txBody>
      </p:sp>
      <p:graphicFrame>
        <p:nvGraphicFramePr>
          <p:cNvPr id="525313" name="Object 2"/>
          <p:cNvGraphicFramePr>
            <a:graphicFrameLocks noChangeAspect="1"/>
          </p:cNvGraphicFramePr>
          <p:nvPr/>
        </p:nvGraphicFramePr>
        <p:xfrm>
          <a:off x="3428992" y="4566969"/>
          <a:ext cx="1785950" cy="719419"/>
        </p:xfrm>
        <a:graphic>
          <a:graphicData uri="http://schemas.openxmlformats.org/presentationml/2006/ole">
            <p:oleObj spid="_x0000_s588802" name="Equation" r:id="rId5" imgW="914400" imgH="368280" progId="Equation.3">
              <p:embed/>
            </p:oleObj>
          </a:graphicData>
        </a:graphic>
      </p:graphicFrame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467633" y="4038905"/>
            <a:ext cx="7276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Baskerville Old Face" pitchFamily="18" charset="0"/>
              </a:rPr>
              <a:t>One of the </a:t>
            </a:r>
            <a:r>
              <a:rPr lang="en-US" altLang="zh-CN" sz="2400" dirty="0">
                <a:latin typeface="Baskerville Old Face" pitchFamily="18" charset="0"/>
              </a:rPr>
              <a:t>simplest </a:t>
            </a:r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local </a:t>
            </a:r>
            <a:r>
              <a:rPr lang="en-US" altLang="zh-CN" sz="2400" dirty="0" smtClean="0">
                <a:latin typeface="Baskerville Old Face" pitchFamily="18" charset="0"/>
              </a:rPr>
              <a:t>spin model -- </a:t>
            </a:r>
            <a:r>
              <a:rPr lang="en-US" altLang="zh-CN" sz="2400" dirty="0" smtClean="0">
                <a:latin typeface="Baskerville Old Face" pitchFamily="18" charset="0"/>
              </a:rPr>
              <a:t>Heisenberg </a:t>
            </a:r>
            <a:r>
              <a:rPr lang="en-US" altLang="zh-CN" sz="2400" dirty="0" smtClean="0">
                <a:latin typeface="Baskerville Old Face" pitchFamily="18" charset="0"/>
              </a:rPr>
              <a:t>Model</a:t>
            </a:r>
            <a:endParaRPr lang="zh-CN" altLang="en-US" sz="2400" dirty="0">
              <a:latin typeface="Baskerville Old Face" pitchFamily="18" charset="0"/>
            </a:endParaRPr>
          </a:p>
        </p:txBody>
      </p:sp>
      <p:sp>
        <p:nvSpPr>
          <p:cNvPr id="14" name="矩形 12"/>
          <p:cNvSpPr>
            <a:spLocks noChangeArrowheads="1"/>
          </p:cNvSpPr>
          <p:nvPr/>
        </p:nvSpPr>
        <p:spPr bwMode="auto">
          <a:xfrm>
            <a:off x="2071670" y="3571876"/>
            <a:ext cx="107157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Baskerville Old Face" pitchFamily="18" charset="0"/>
              </a:rPr>
              <a:t> J&lt;0 </a:t>
            </a:r>
            <a:endParaRPr lang="zh-CN" altLang="en-US" sz="2400" dirty="0">
              <a:latin typeface="Baskerville Old Face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7884" y="3616018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skerville Old Face" pitchFamily="18" charset="0"/>
              </a:rPr>
              <a:t> J&gt;0 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571472" y="5481670"/>
            <a:ext cx="814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xpressing spin operators in terms of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bosonic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operators—HP transformation</a:t>
            </a:r>
            <a:endParaRPr lang="zh-CN" altLang="en-US" sz="2000" dirty="0"/>
          </a:p>
        </p:txBody>
      </p:sp>
      <p:graphicFrame>
        <p:nvGraphicFramePr>
          <p:cNvPr id="525315" name="Object 3"/>
          <p:cNvGraphicFramePr>
            <a:graphicFrameLocks noChangeAspect="1"/>
          </p:cNvGraphicFramePr>
          <p:nvPr/>
        </p:nvGraphicFramePr>
        <p:xfrm>
          <a:off x="798513" y="5910263"/>
          <a:ext cx="7485062" cy="590550"/>
        </p:xfrm>
        <a:graphic>
          <a:graphicData uri="http://schemas.openxmlformats.org/presentationml/2006/ole">
            <p:oleObj spid="_x0000_s588803" name="Equation" r:id="rId6" imgW="3708360" imgH="291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600075" y="1285860"/>
            <a:ext cx="85439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Baskerville Old Face" pitchFamily="18" charset="0"/>
              </a:rPr>
              <a:t>Low-energy excitations in a magnetic ordered systems </a:t>
            </a:r>
          </a:p>
          <a:p>
            <a:r>
              <a:rPr lang="en-US" altLang="zh-CN" sz="2800" dirty="0">
                <a:latin typeface="Baskerville Old Face" pitchFamily="18" charset="0"/>
              </a:rPr>
              <a:t>                         </a:t>
            </a:r>
            <a:r>
              <a:rPr lang="en-US" altLang="zh-CN" sz="2800" dirty="0">
                <a:solidFill>
                  <a:srgbClr val="FF0000"/>
                </a:solidFill>
                <a:latin typeface="Baskerville Old Face" pitchFamily="18" charset="0"/>
              </a:rPr>
              <a:t>--spin-waves (</a:t>
            </a:r>
            <a:r>
              <a:rPr lang="en-US" altLang="zh-CN" sz="2800" dirty="0" err="1">
                <a:solidFill>
                  <a:srgbClr val="FF0000"/>
                </a:solidFill>
                <a:latin typeface="Baskerville Old Face" pitchFamily="18" charset="0"/>
              </a:rPr>
              <a:t>magnon</a:t>
            </a:r>
            <a:r>
              <a:rPr lang="en-US" altLang="zh-CN" sz="2800" dirty="0">
                <a:solidFill>
                  <a:srgbClr val="FF0000"/>
                </a:solidFill>
                <a:latin typeface="Baskerville Old Face" pitchFamily="18" charset="0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pic>
        <p:nvPicPr>
          <p:cNvPr id="47107" name="Picture 5" descr="tit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图片 3" descr="Precession2.png"/>
          <p:cNvPicPr>
            <a:picLocks noChangeAspect="1"/>
          </p:cNvPicPr>
          <p:nvPr/>
        </p:nvPicPr>
        <p:blipFill>
          <a:blip r:embed="rId3"/>
          <a:srcRect t="47002" b="6000"/>
          <a:stretch>
            <a:fillRect/>
          </a:stretch>
        </p:blipFill>
        <p:spPr bwMode="auto">
          <a:xfrm>
            <a:off x="1500166" y="2357430"/>
            <a:ext cx="5786437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422247" y="3714752"/>
            <a:ext cx="87217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Spin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waves are propagating fluctuations about the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ordering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magnetic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ground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state, which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behave just a system of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independent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harmonic oscillators</a:t>
            </a:r>
          </a:p>
        </p:txBody>
      </p:sp>
      <p:sp>
        <p:nvSpPr>
          <p:cNvPr id="9" name="矩形 8"/>
          <p:cNvSpPr/>
          <p:nvPr/>
        </p:nvSpPr>
        <p:spPr>
          <a:xfrm>
            <a:off x="285720" y="642918"/>
            <a:ext cx="8143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In 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Baskerville Old Face" pitchFamily="18" charset="0"/>
                <a:cs typeface="Times New Roman" pitchFamily="18" charset="0"/>
              </a:rPr>
              <a:t>linear spin-wave approximation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TextBox 6"/>
          <p:cNvSpPr txBox="1">
            <a:spLocks noChangeArrowheads="1"/>
          </p:cNvSpPr>
          <p:nvPr/>
        </p:nvSpPr>
        <p:spPr bwMode="auto">
          <a:xfrm>
            <a:off x="71374" y="2285992"/>
            <a:ext cx="9072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itchFamily="2" charset="2"/>
              <a:buChar char="Ø"/>
            </a:pPr>
            <a:r>
              <a:rPr lang="en-US" altLang="zh-CN" sz="2400" dirty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Topological invariant</a:t>
            </a:r>
            <a:r>
              <a:rPr lang="zh-CN" altLang="en-US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： </a:t>
            </a: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invariant under continuous transformation</a:t>
            </a:r>
            <a:endParaRPr lang="en-US" altLang="zh-CN" sz="2400" dirty="0">
              <a:latin typeface="Times New Roman" pitchFamily="18" charset="0"/>
              <a:ea typeface="华文楷体" panose="02010600040101010101" pitchFamily="2" charset="-122"/>
              <a:cs typeface="Times New Roman" pitchFamily="18" charset="0"/>
            </a:endParaRPr>
          </a:p>
        </p:txBody>
      </p:sp>
      <p:pic>
        <p:nvPicPr>
          <p:cNvPr id="9115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2928934"/>
            <a:ext cx="4725591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54" name="TextBox 20"/>
          <p:cNvSpPr txBox="1">
            <a:spLocks noChangeArrowheads="1"/>
          </p:cNvSpPr>
          <p:nvPr/>
        </p:nvSpPr>
        <p:spPr bwMode="auto">
          <a:xfrm>
            <a:off x="1494234" y="6507932"/>
            <a:ext cx="2423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446760" y="428604"/>
            <a:ext cx="57685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 dirty="0" smtClean="0">
                <a:latin typeface="Times New Roman" pitchFamily="18" charset="0"/>
                <a:ea typeface="华文新魏" pitchFamily="2" charset="-122"/>
              </a:rPr>
              <a:t>Topological quantum states</a:t>
            </a:r>
            <a:endParaRPr kumimoji="1" lang="en-US" altLang="zh-CN" sz="2400" b="1" dirty="0">
              <a:latin typeface="Times New Roman" pitchFamily="18" charset="0"/>
              <a:ea typeface="华文新魏" pitchFamily="2" charset="-122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285720" y="1085663"/>
            <a:ext cx="90726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400" dirty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In Physics, 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topological invariants and using them to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 classify the quantum states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en-US" altLang="zh-CN" sz="2400" dirty="0">
              <a:latin typeface="Times New Roman" pitchFamily="18" charset="0"/>
              <a:ea typeface="华文楷体" panose="02010600040101010101" pitchFamily="2" charset="-122"/>
              <a:cs typeface="Times New Roman" pitchFamily="18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78312" y="4926148"/>
            <a:ext cx="8779968" cy="136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000" b="1" kern="0" dirty="0">
                <a:solidFill>
                  <a:srgbClr val="FF0000"/>
                </a:solidFill>
                <a:latin typeface="Georgia" pitchFamily="18" charset="0"/>
              </a:rPr>
              <a:t> </a:t>
            </a:r>
            <a:r>
              <a:rPr lang="en-US" altLang="zh-CN" sz="2400" b="1" kern="0" dirty="0" smtClean="0">
                <a:latin typeface="Times New Roman" pitchFamily="18" charset="0"/>
                <a:cs typeface="Times New Roman" pitchFamily="18" charset="0"/>
              </a:rPr>
              <a:t>Quantum </a:t>
            </a: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Hall </a:t>
            </a:r>
            <a:r>
              <a:rPr lang="en-US" altLang="zh-CN" sz="2400" b="1" kern="0" dirty="0" smtClean="0"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US" altLang="zh-CN" sz="2400" kern="0" dirty="0">
                <a:latin typeface="Times New Roman" pitchFamily="18" charset="0"/>
                <a:cs typeface="Times New Roman" pitchFamily="18" charset="0"/>
              </a:rPr>
              <a:t>provided the first example of a quantum state </a:t>
            </a:r>
          </a:p>
          <a:p>
            <a:pPr>
              <a:lnSpc>
                <a:spcPct val="130000"/>
              </a:lnSpc>
            </a:pPr>
            <a:r>
              <a:rPr lang="en-US" altLang="zh-CN" sz="2400" kern="0" dirty="0">
                <a:latin typeface="Times New Roman" pitchFamily="18" charset="0"/>
                <a:cs typeface="Times New Roman" pitchFamily="18" charset="0"/>
              </a:rPr>
              <a:t>     topologically </a:t>
            </a:r>
            <a:r>
              <a:rPr lang="en-US" altLang="zh-CN" sz="2400" kern="0" dirty="0" smtClean="0">
                <a:latin typeface="Times New Roman" pitchFamily="18" charset="0"/>
                <a:cs typeface="Times New Roman" pitchFamily="18" charset="0"/>
              </a:rPr>
              <a:t>distinct </a:t>
            </a:r>
            <a:r>
              <a:rPr lang="en-US" altLang="zh-CN" sz="2400" kern="0" dirty="0">
                <a:latin typeface="Times New Roman" pitchFamily="18" charset="0"/>
                <a:cs typeface="Times New Roman" pitchFamily="18" charset="0"/>
              </a:rPr>
              <a:t>from all states of matter known </a:t>
            </a:r>
            <a:r>
              <a:rPr lang="en-US" altLang="zh-CN" sz="2400" kern="0" dirty="0" smtClean="0">
                <a:latin typeface="Times New Roman" pitchFamily="18" charset="0"/>
                <a:cs typeface="Times New Roman" pitchFamily="18" charset="0"/>
              </a:rPr>
              <a:t>before</a:t>
            </a:r>
            <a:endParaRPr lang="en-US" altLang="zh-CN" sz="2400" kern="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000" b="1" kern="0" dirty="0">
              <a:solidFill>
                <a:srgbClr val="FF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5210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3000364" y="357166"/>
            <a:ext cx="28841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Quantum Hall effect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908050"/>
            <a:ext cx="3508375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3929058" y="981075"/>
            <a:ext cx="50052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Exp.: Quantization </a:t>
            </a:r>
            <a:r>
              <a:rPr lang="en-US" altLang="zh-CN" sz="2400" dirty="0"/>
              <a:t>of Hall conductance</a:t>
            </a:r>
            <a:endParaRPr lang="zh-CN" altLang="en-US" sz="2400" dirty="0"/>
          </a:p>
        </p:txBody>
      </p:sp>
      <p:pic>
        <p:nvPicPr>
          <p:cNvPr id="471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58" y="5286388"/>
            <a:ext cx="200026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5" name="TextBox 10"/>
          <p:cNvSpPr txBox="1">
            <a:spLocks noChangeArrowheads="1"/>
          </p:cNvSpPr>
          <p:nvPr/>
        </p:nvSpPr>
        <p:spPr bwMode="auto">
          <a:xfrm>
            <a:off x="4143372" y="2643182"/>
            <a:ext cx="18004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F0000"/>
                </a:solidFill>
                <a:latin typeface="Tahoma" pitchFamily="34" charset="0"/>
                <a:ea typeface="华文隶书" pitchFamily="2" charset="-122"/>
              </a:rPr>
              <a:t>Chern</a:t>
            </a:r>
            <a:r>
              <a:rPr lang="en-US" altLang="zh-CN" sz="2000" dirty="0" smtClean="0">
                <a:solidFill>
                  <a:srgbClr val="FF0000"/>
                </a:solidFill>
                <a:latin typeface="Tahoma" pitchFamily="34" charset="0"/>
                <a:ea typeface="华文隶书" pitchFamily="2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ahoma" pitchFamily="34" charset="0"/>
                <a:ea typeface="华文隶书" pitchFamily="2" charset="-122"/>
              </a:rPr>
              <a:t>number</a:t>
            </a:r>
            <a:endParaRPr lang="zh-CN" altLang="en-US" sz="2000" dirty="0">
              <a:solidFill>
                <a:srgbClr val="FF0000"/>
              </a:solidFill>
              <a:latin typeface="Tahoma" pitchFamily="34" charset="0"/>
              <a:ea typeface="华文隶书" pitchFamily="2" charset="-122"/>
            </a:endParaRPr>
          </a:p>
        </p:txBody>
      </p:sp>
      <p:sp>
        <p:nvSpPr>
          <p:cNvPr id="47116" name="矩形 11"/>
          <p:cNvSpPr>
            <a:spLocks noChangeArrowheads="1"/>
          </p:cNvSpPr>
          <p:nvPr/>
        </p:nvSpPr>
        <p:spPr bwMode="auto">
          <a:xfrm>
            <a:off x="785786" y="3929066"/>
            <a:ext cx="5286412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ahoma" pitchFamily="34" charset="0"/>
              </a:rPr>
              <a:t>TKNN invariant</a:t>
            </a:r>
          </a:p>
          <a:p>
            <a:r>
              <a:rPr lang="en-US" altLang="zh-CN" sz="1800" dirty="0" err="1"/>
              <a:t>Thouless</a:t>
            </a:r>
            <a:r>
              <a:rPr lang="en-US" altLang="zh-CN" sz="1800" dirty="0"/>
              <a:t>-</a:t>
            </a:r>
            <a:r>
              <a:rPr lang="en-US" altLang="zh-CN" sz="1800" dirty="0" err="1"/>
              <a:t>Kohmoto</a:t>
            </a:r>
            <a:r>
              <a:rPr lang="en-US" altLang="zh-CN" sz="1800" dirty="0"/>
              <a:t>-Nightingale-den </a:t>
            </a:r>
            <a:r>
              <a:rPr lang="en-US" altLang="zh-CN" sz="1800" dirty="0" err="1"/>
              <a:t>Nijs</a:t>
            </a:r>
            <a:r>
              <a:rPr lang="en-US" altLang="zh-CN" sz="1800" dirty="0"/>
              <a:t> (1982)</a:t>
            </a:r>
            <a:endParaRPr lang="zh-CN" altLang="en-US" sz="1800" dirty="0"/>
          </a:p>
        </p:txBody>
      </p:sp>
      <p:pic>
        <p:nvPicPr>
          <p:cNvPr id="4711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5286412"/>
            <a:ext cx="3286148" cy="125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6215074" y="5500702"/>
            <a:ext cx="26763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Time reversal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symmetry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is broken</a:t>
            </a:r>
          </a:p>
        </p:txBody>
      </p:sp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5292725" y="1412875"/>
          <a:ext cx="1512888" cy="890588"/>
        </p:xfrm>
        <a:graphic>
          <a:graphicData uri="http://schemas.openxmlformats.org/presentationml/2006/ole">
            <p:oleObj spid="_x0000_s508930" name="公式" r:id="rId7" imgW="711000" imgH="419040" progId="Equation.3">
              <p:embed/>
            </p:oleObj>
          </a:graphicData>
        </a:graphic>
      </p:graphicFrame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6072198" y="2500306"/>
          <a:ext cx="1800225" cy="765175"/>
        </p:xfrm>
        <a:graphic>
          <a:graphicData uri="http://schemas.openxmlformats.org/presentationml/2006/ole">
            <p:oleObj spid="_x0000_s508931" name="公式" r:id="rId8" imgW="927000" imgH="393480" progId="Equation.3">
              <p:embed/>
            </p:oleObj>
          </a:graphicData>
        </a:graphic>
      </p:graphicFrame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4643438" y="3286124"/>
            <a:ext cx="24146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i="1" dirty="0"/>
              <a:t>F</a:t>
            </a:r>
            <a:r>
              <a:rPr lang="en-US" altLang="zh-CN" sz="2000" dirty="0"/>
              <a:t>: Berry’s curvature</a:t>
            </a:r>
          </a:p>
        </p:txBody>
      </p:sp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5929322" y="4143380"/>
          <a:ext cx="1008063" cy="441325"/>
        </p:xfrm>
        <a:graphic>
          <a:graphicData uri="http://schemas.openxmlformats.org/presentationml/2006/ole">
            <p:oleObj spid="_x0000_s508932" name="公式" r:id="rId9" imgW="406080" imgH="177480" progId="Equation.3">
              <p:embed/>
            </p:oleObj>
          </a:graphicData>
        </a:graphic>
      </p:graphicFrame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14348" y="4714884"/>
            <a:ext cx="74295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200" dirty="0" smtClean="0"/>
              <a:t>Physical quantity is related to topological invariant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5" grpId="0"/>
      <p:bldP spid="47116" grpId="0"/>
      <p:bldP spid="47118" grpId="0"/>
      <p:bldP spid="4712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857356" y="285732"/>
            <a:ext cx="5357850" cy="714376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Haldane model and </a:t>
            </a:r>
            <a:r>
              <a:rPr lang="en-US" altLang="zh-CN" sz="2400" b="1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Chern</a:t>
            </a: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insulator</a:t>
            </a:r>
            <a:endParaRPr lang="zh-CN" altLang="en-US" sz="24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857356" y="1214422"/>
          <a:ext cx="5324475" cy="793750"/>
        </p:xfrm>
        <a:graphic>
          <a:graphicData uri="http://schemas.openxmlformats.org/presentationml/2006/ole">
            <p:oleObj spid="_x0000_s509954" name="公式" r:id="rId3" imgW="2387520" imgH="355320" progId="Equation.3">
              <p:embed/>
            </p:oleObj>
          </a:graphicData>
        </a:graphic>
      </p:graphicFrame>
      <p:pic>
        <p:nvPicPr>
          <p:cNvPr id="287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357430"/>
            <a:ext cx="49434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04107" y="714356"/>
            <a:ext cx="4139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F.D.M. Haldane, PRL61, 2015 (1988) 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2071678"/>
            <a:ext cx="3356783" cy="222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8596" y="4455258"/>
            <a:ext cx="5925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Macroscopic magnetic flux through a unit cell is zero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no macroscopic magnetic field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Time-reversal symmetry is broken   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4" y="1943108"/>
            <a:ext cx="55721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文本框 3"/>
          <p:cNvSpPr txBox="1"/>
          <p:nvPr/>
        </p:nvSpPr>
        <p:spPr>
          <a:xfrm>
            <a:off x="428596" y="5600658"/>
            <a:ext cx="87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Chern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insulator (Quantum anomalous Hall effect)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nonzero band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Chern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number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428596" y="6029286"/>
            <a:ext cx="8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Topological phase transition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gap closing and reopening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1785918" y="343522"/>
            <a:ext cx="5357850" cy="5000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Haldane-Hubbard </a:t>
            </a: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model </a:t>
            </a:r>
            <a:endParaRPr lang="zh-CN" altLang="en-US" sz="24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7" name="矩形 3"/>
          <p:cNvSpPr/>
          <p:nvPr/>
        </p:nvSpPr>
        <p:spPr>
          <a:xfrm>
            <a:off x="500034" y="1643050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Baskerville Old Face" pitchFamily="18" charset="0"/>
              </a:rPr>
              <a:t>Phase </a:t>
            </a:r>
            <a:r>
              <a:rPr lang="en-US" altLang="zh-CN" sz="2000" dirty="0">
                <a:latin typeface="Baskerville Old Face" pitchFamily="18" charset="0"/>
              </a:rPr>
              <a:t>diagram </a:t>
            </a:r>
            <a:endParaRPr lang="zh-CN" altLang="en-US" sz="2000" dirty="0">
              <a:latin typeface="Baskerville Old Fac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5720" y="4857760"/>
            <a:ext cx="400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J. He, S. –P. Kou, Y. Liang and S. </a:t>
            </a:r>
            <a:r>
              <a:rPr lang="en-US" altLang="zh-CN" sz="1400" dirty="0" err="1" smtClean="0"/>
              <a:t>Feng</a:t>
            </a:r>
            <a:r>
              <a:rPr lang="en-US" altLang="zh-CN" sz="1400" dirty="0" smtClean="0"/>
              <a:t>, </a:t>
            </a:r>
          </a:p>
          <a:p>
            <a:r>
              <a:rPr lang="en-US" altLang="zh-CN" sz="1400" dirty="0" smtClean="0"/>
              <a:t>PRB 83, 205116 (2011); ibid., 84</a:t>
            </a:r>
            <a:r>
              <a:rPr lang="en-US" altLang="zh-CN" sz="1400" dirty="0"/>
              <a:t>, 035127 (2011</a:t>
            </a:r>
            <a:r>
              <a:rPr lang="en-US" altLang="zh-CN" sz="1400" dirty="0" smtClean="0"/>
              <a:t>)</a:t>
            </a:r>
            <a:endParaRPr lang="en-US" altLang="zh-C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285984" y="1722957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PRB 88, 241101 (2013); PRB 93, 075131 (2016); PRL 116, 225305 (2016)…</a:t>
            </a:r>
            <a:endParaRPr lang="en-US" altLang="zh-CN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2066" y="5500702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Z.L.Gu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K.Li</a:t>
            </a:r>
            <a:r>
              <a:rPr lang="en-US" altLang="zh-CN" sz="1400" dirty="0" smtClean="0"/>
              <a:t> and </a:t>
            </a:r>
            <a:r>
              <a:rPr lang="en-US" altLang="zh-CN" sz="1400" dirty="0" err="1" smtClean="0"/>
              <a:t>J.X.Li</a:t>
            </a:r>
            <a:r>
              <a:rPr lang="en-US" altLang="zh-CN" sz="1400" dirty="0" smtClean="0"/>
              <a:t>, </a:t>
            </a:r>
          </a:p>
          <a:p>
            <a:r>
              <a:rPr lang="en-US" altLang="zh-CN" sz="1400" dirty="0" smtClean="0"/>
              <a:t>New J.Phys.21, 073016 (2019)</a:t>
            </a:r>
          </a:p>
        </p:txBody>
      </p:sp>
      <p:graphicFrame>
        <p:nvGraphicFramePr>
          <p:cNvPr id="571393" name="Object 1"/>
          <p:cNvGraphicFramePr>
            <a:graphicFrameLocks noChangeAspect="1"/>
          </p:cNvGraphicFramePr>
          <p:nvPr/>
        </p:nvGraphicFramePr>
        <p:xfrm>
          <a:off x="1627188" y="928688"/>
          <a:ext cx="5516562" cy="641350"/>
        </p:xfrm>
        <a:graphic>
          <a:graphicData uri="http://schemas.openxmlformats.org/presentationml/2006/ole">
            <p:oleObj spid="_x0000_s571393" name="Equation" r:id="rId3" imgW="3174840" imgH="368280" progId="Equation.3">
              <p:embed/>
            </p:oleObj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14348" y="2357430"/>
            <a:ext cx="3456384" cy="2538357"/>
            <a:chOff x="5355136" y="890643"/>
            <a:chExt cx="3456384" cy="253835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136" y="1343771"/>
              <a:ext cx="3095299" cy="2085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364088" y="890643"/>
                  <a:ext cx="3447432" cy="378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 smtClean="0"/>
                    <a:t>Slave rotor phase diagram</a:t>
                  </a:r>
                  <a:r>
                    <a:rPr lang="en-US" altLang="zh-CN" sz="1400" dirty="0"/>
                    <a:t> with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/>
                        </a:rPr>
                        <m:t>𝜙</m:t>
                      </m:r>
                      <m:r>
                        <a:rPr lang="en-US" altLang="zh-CN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088" y="890643"/>
                  <a:ext cx="3447432" cy="37811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6140" y="2157319"/>
            <a:ext cx="27336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72000" y="4929198"/>
            <a:ext cx="367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C. </a:t>
            </a:r>
            <a:r>
              <a:rPr lang="en-US" altLang="zh-CN" sz="1400" dirty="0" smtClean="0"/>
              <a:t>Hickey,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., PRB </a:t>
            </a:r>
            <a:r>
              <a:rPr lang="en-US" altLang="zh-CN" sz="1400" dirty="0" smtClean="0"/>
              <a:t>91, 134414 (2015)</a:t>
            </a:r>
          </a:p>
          <a:p>
            <a:r>
              <a:rPr lang="en-US" altLang="zh-CN" sz="1400" dirty="0" smtClean="0"/>
              <a:t>C. Hickey,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arXiv</a:t>
            </a:r>
            <a:r>
              <a:rPr lang="en-US" altLang="zh-CN" sz="1400" dirty="0" smtClean="0"/>
              <a:t>: 1509. 08461v1</a:t>
            </a:r>
            <a:endParaRPr lang="en-US" altLang="zh-CN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7686" y="2285992"/>
            <a:ext cx="3786214" cy="32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42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3">
            <a:extLst>
              <a:ext uri="{FF2B5EF4-FFF2-40B4-BE49-F238E27FC236}">
                <a16:creationId xmlns="" xmlns:a16="http://schemas.microsoft.com/office/drawing/2014/main" id="{A9E23CD7-F9DC-4C89-A366-6F2BD72BA22C}"/>
              </a:ext>
            </a:extLst>
          </p:cNvPr>
          <p:cNvSpPr txBox="1"/>
          <p:nvPr/>
        </p:nvSpPr>
        <p:spPr>
          <a:xfrm>
            <a:off x="428784" y="5720380"/>
            <a:ext cx="835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T.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Neupert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et al, PRL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106, 236804 (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2011); T.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Neupert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et al., PRL. 108, 046806 (2012)</a:t>
            </a:r>
          </a:p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R. L.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Doretto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and M. O.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Goerbig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PRB 92, 245124 (2015)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Y. F. Wang, Z. C. Gu, C. D. Gong, and D. N. Sheng,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PRL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107, 146803 (2011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E2E3C54F-EC85-446A-97AE-87598392BB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0" y="1029703"/>
            <a:ext cx="3504743" cy="2470735"/>
          </a:xfrm>
          <a:prstGeom prst="rect">
            <a:avLst/>
          </a:prstGeom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1285852" y="357166"/>
            <a:ext cx="6715172" cy="5000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Haldane-Hubbard </a:t>
            </a:r>
            <a:r>
              <a:rPr lang="en-US" altLang="zh-CN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model with a nearly flat band </a:t>
            </a:r>
            <a:endParaRPr lang="zh-CN" altLang="en-US" sz="24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xmlns="" id="{DED47E33-5D9A-44E3-ABED-87416ED1D2B4}"/>
              </a:ext>
            </a:extLst>
          </p:cNvPr>
          <p:cNvSpPr txBox="1"/>
          <p:nvPr/>
        </p:nvSpPr>
        <p:spPr>
          <a:xfrm>
            <a:off x="357190" y="3600394"/>
            <a:ext cx="885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Baskerville Old Face" pitchFamily="18" charset="0"/>
              </a:rPr>
              <a:t>High temperature </a:t>
            </a:r>
            <a:r>
              <a:rPr lang="en-US" altLang="zh-CN" sz="2000" b="1" dirty="0">
                <a:latin typeface="Baskerville Old Face" pitchFamily="18" charset="0"/>
              </a:rPr>
              <a:t>q</a:t>
            </a:r>
            <a:r>
              <a:rPr lang="en-US" altLang="zh-CN" sz="2000" b="1" dirty="0" smtClean="0">
                <a:latin typeface="Baskerville Old Face" pitchFamily="18" charset="0"/>
              </a:rPr>
              <a:t>uantum anomalous </a:t>
            </a:r>
            <a:r>
              <a:rPr lang="en-US" altLang="zh-CN" sz="2000" b="1" dirty="0">
                <a:latin typeface="Baskerville Old Face" pitchFamily="18" charset="0"/>
              </a:rPr>
              <a:t>Hall </a:t>
            </a:r>
            <a:r>
              <a:rPr lang="en-US" altLang="zh-CN" sz="2000" b="1" dirty="0" smtClean="0">
                <a:latin typeface="Baskerville Old Face" pitchFamily="18" charset="0"/>
              </a:rPr>
              <a:t>effect when a </a:t>
            </a:r>
            <a:r>
              <a:rPr lang="en-US" altLang="zh-CN" sz="2000" b="1" dirty="0" smtClean="0">
                <a:latin typeface="Baskerville Old Face" pitchFamily="18" charset="0"/>
              </a:rPr>
              <a:t>Hubbard </a:t>
            </a:r>
            <a:r>
              <a:rPr lang="en-US" altLang="zh-CN" sz="2000" b="1" dirty="0" smtClean="0">
                <a:latin typeface="Baskerville Old Face" pitchFamily="18" charset="0"/>
              </a:rPr>
              <a:t>U is added  </a:t>
            </a:r>
            <a:endParaRPr lang="zh-CN" altLang="en-US" sz="2000" b="1" dirty="0">
              <a:latin typeface="Baskerville Old Face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572132" y="1666145"/>
          <a:ext cx="1214446" cy="710337"/>
        </p:xfrm>
        <a:graphic>
          <a:graphicData uri="http://schemas.openxmlformats.org/presentationml/2006/ole">
            <p:oleObj spid="_x0000_s570370" name="Equation" r:id="rId4" imgW="672840" imgH="393480" progId="Equation.3">
              <p:embed/>
            </p:oleObj>
          </a:graphicData>
        </a:graphic>
      </p:graphicFrame>
      <p:graphicFrame>
        <p:nvGraphicFramePr>
          <p:cNvPr id="570371" name="Object 3"/>
          <p:cNvGraphicFramePr>
            <a:graphicFrameLocks noChangeAspect="1"/>
          </p:cNvGraphicFramePr>
          <p:nvPr/>
        </p:nvGraphicFramePr>
        <p:xfrm>
          <a:off x="5572132" y="2491847"/>
          <a:ext cx="2286016" cy="365649"/>
        </p:xfrm>
        <a:graphic>
          <a:graphicData uri="http://schemas.openxmlformats.org/presentationml/2006/ole">
            <p:oleObj spid="_x0000_s570371" name="Equation" r:id="rId5" imgW="1269720" imgH="203040" progId="Equation.3">
              <p:embed/>
            </p:oleObj>
          </a:graphicData>
        </a:graphic>
      </p:graphicFrame>
      <p:sp>
        <p:nvSpPr>
          <p:cNvPr id="18" name="矩形 17"/>
          <p:cNvSpPr/>
          <p:nvPr/>
        </p:nvSpPr>
        <p:spPr>
          <a:xfrm>
            <a:off x="357158" y="4214818"/>
            <a:ext cx="8786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Hubbard interactions induce ferromagnetism on the nearly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flatband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polarize the spins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214" y="4929198"/>
            <a:ext cx="8827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At quarter filling, one of the spin-polarized band (ground state) is fully occupied, giving rise to QAHE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文本框 12">
            <a:extLst>
              <a:ext uri="{FF2B5EF4-FFF2-40B4-BE49-F238E27FC236}">
                <a16:creationId xmlns="" xmlns:a16="http://schemas.microsoft.com/office/drawing/2014/main" id="{0CF65470-F438-491C-B9E8-C113E9E182DD}"/>
              </a:ext>
            </a:extLst>
          </p:cNvPr>
          <p:cNvSpPr txBox="1"/>
          <p:nvPr/>
        </p:nvSpPr>
        <p:spPr>
          <a:xfrm>
            <a:off x="5357818" y="1071546"/>
            <a:ext cx="2643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Electron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energy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band for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Haldane model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14546" y="3062285"/>
            <a:ext cx="3000396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42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71538" y="2743138"/>
            <a:ext cx="22145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Baskerville Old Face" pitchFamily="18" charset="0"/>
              </a:rPr>
              <a:t>In the FM phase</a:t>
            </a:r>
            <a:endParaRPr lang="zh-CN" altLang="en-US" sz="2200" dirty="0"/>
          </a:p>
        </p:txBody>
      </p:sp>
      <p:sp>
        <p:nvSpPr>
          <p:cNvPr id="16" name="TextBox 13">
            <a:extLst>
              <a:ext uri="{FF2B5EF4-FFF2-40B4-BE49-F238E27FC236}">
                <a16:creationId xmlns="" xmlns:a16="http://schemas.microsoft.com/office/drawing/2014/main" id="{B38DB64D-5A1C-4960-B36B-C1A072DA40CB}"/>
              </a:ext>
            </a:extLst>
          </p:cNvPr>
          <p:cNvSpPr txBox="1"/>
          <p:nvPr/>
        </p:nvSpPr>
        <p:spPr>
          <a:xfrm>
            <a:off x="785786" y="2171634"/>
            <a:ext cx="750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X.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. Su, Z.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Gu, Z.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. Dong,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S.L.Yu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J.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. Li,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PRB 99.014407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(2019)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72000" y="2743138"/>
            <a:ext cx="24288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Baskerville Old Face" pitchFamily="18" charset="0"/>
              </a:rPr>
              <a:t>At the critical line  </a:t>
            </a:r>
            <a:endParaRPr lang="zh-CN" altLang="en-US" sz="2200" dirty="0"/>
          </a:p>
        </p:txBody>
      </p:sp>
      <p:sp>
        <p:nvSpPr>
          <p:cNvPr id="21" name="矩形 20"/>
          <p:cNvSpPr/>
          <p:nvPr/>
        </p:nvSpPr>
        <p:spPr>
          <a:xfrm>
            <a:off x="642878" y="5672096"/>
            <a:ext cx="842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Instability of the ferromagnetism: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softening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roton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-like mode</a:t>
            </a:r>
          </a:p>
        </p:txBody>
      </p:sp>
      <p:sp>
        <p:nvSpPr>
          <p:cNvPr id="11" name="文本框 12">
            <a:extLst>
              <a:ext uri="{FF2B5EF4-FFF2-40B4-BE49-F238E27FC236}">
                <a16:creationId xmlns="" xmlns:a16="http://schemas.microsoft.com/office/drawing/2014/main" id="{C2715A56-BD07-46AE-AEED-08A07724DA97}"/>
              </a:ext>
            </a:extLst>
          </p:cNvPr>
          <p:cNvSpPr txBox="1"/>
          <p:nvPr/>
        </p:nvSpPr>
        <p:spPr>
          <a:xfrm>
            <a:off x="714348" y="1743006"/>
            <a:ext cx="835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askerville Old Face" pitchFamily="18" charset="0"/>
              </a:rPr>
              <a:t>Spin excitation spectra </a:t>
            </a:r>
            <a:r>
              <a:rPr lang="en-US" altLang="zh-CN" sz="2400" dirty="0">
                <a:latin typeface="Baskerville Old Face" pitchFamily="18" charset="0"/>
              </a:rPr>
              <a:t>of Chern Hubbard </a:t>
            </a:r>
            <a:r>
              <a:rPr lang="en-US" altLang="zh-CN" sz="2400" dirty="0" smtClean="0">
                <a:latin typeface="Baskerville Old Face" pitchFamily="18" charset="0"/>
              </a:rPr>
              <a:t>model</a:t>
            </a:r>
            <a:endParaRPr lang="zh-CN" altLang="en-US" sz="2400" dirty="0">
              <a:latin typeface="Baskerville Old Face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65A097C8-1331-46D1-A721-D75DFB8E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3204030"/>
            <a:ext cx="3286148" cy="2364067"/>
          </a:xfrm>
          <a:prstGeom prst="rect">
            <a:avLst/>
          </a:prstGeom>
        </p:spPr>
      </p:pic>
      <p:pic>
        <p:nvPicPr>
          <p:cNvPr id="14" name="图片 2">
            <a:extLst>
              <a:ext uri="{FF2B5EF4-FFF2-40B4-BE49-F238E27FC236}">
                <a16:creationId xmlns="" xmlns:a16="http://schemas.microsoft.com/office/drawing/2014/main" id="{C8DB0976-953F-4DAA-BFEC-980CEA6A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3210644"/>
            <a:ext cx="2786082" cy="2318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8596" y="428604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/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Ferromagnetism is the necessary condition for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QAHE, but has not be explored before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E3C1AB9B-D1F6-4CAF-917F-1C0F7676B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2528824"/>
            <a:ext cx="1844200" cy="1765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1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明">
  <a:themeElements>
    <a:clrScheme name="透明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62193</TotalTime>
  <Words>1597</Words>
  <Application>Microsoft Office PowerPoint</Application>
  <PresentationFormat>全屏显示(4:3)</PresentationFormat>
  <Paragraphs>206</Paragraphs>
  <Slides>35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透明</vt:lpstr>
      <vt:lpstr>公式</vt:lpstr>
      <vt:lpstr>Equation</vt:lpstr>
      <vt:lpstr>Microsoft Equation 3.0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wwang</dc:creator>
  <cp:lastModifiedBy>LH</cp:lastModifiedBy>
  <cp:revision>660</cp:revision>
  <cp:lastPrinted>2016-05-28T13:55:51Z</cp:lastPrinted>
  <dcterms:created xsi:type="dcterms:W3CDTF">2016-05-16T08:10:52Z</dcterms:created>
  <dcterms:modified xsi:type="dcterms:W3CDTF">2019-07-28T00:30:04Z</dcterms:modified>
</cp:coreProperties>
</file>